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1" r:id="rId3"/>
    <p:sldId id="270" r:id="rId4"/>
    <p:sldId id="266" r:id="rId5"/>
    <p:sldId id="274" r:id="rId6"/>
    <p:sldId id="267" r:id="rId7"/>
    <p:sldId id="259" r:id="rId8"/>
    <p:sldId id="268" r:id="rId9"/>
    <p:sldId id="269" r:id="rId10"/>
    <p:sldId id="272" r:id="rId11"/>
    <p:sldId id="273" r:id="rId12"/>
    <p:sldId id="275" r:id="rId13"/>
    <p:sldId id="262" r:id="rId14"/>
    <p:sldId id="276" r:id="rId15"/>
    <p:sldId id="277" r:id="rId16"/>
    <p:sldId id="297" r:id="rId17"/>
    <p:sldId id="279" r:id="rId18"/>
    <p:sldId id="298" r:id="rId19"/>
    <p:sldId id="280" r:id="rId20"/>
    <p:sldId id="281" r:id="rId21"/>
    <p:sldId id="260" r:id="rId22"/>
    <p:sldId id="285" r:id="rId23"/>
    <p:sldId id="286" r:id="rId24"/>
    <p:sldId id="287" r:id="rId25"/>
    <p:sldId id="288" r:id="rId26"/>
    <p:sldId id="289" r:id="rId27"/>
    <p:sldId id="293" r:id="rId28"/>
    <p:sldId id="299" r:id="rId29"/>
    <p:sldId id="294" r:id="rId30"/>
    <p:sldId id="300" r:id="rId31"/>
    <p:sldId id="301" r:id="rId32"/>
    <p:sldId id="302" r:id="rId33"/>
    <p:sldId id="303" r:id="rId34"/>
    <p:sldId id="304" r:id="rId35"/>
    <p:sldId id="305" r:id="rId36"/>
    <p:sldId id="306" r:id="rId37"/>
    <p:sldId id="309" r:id="rId38"/>
    <p:sldId id="310" r:id="rId39"/>
    <p:sldId id="311" r:id="rId40"/>
    <p:sldId id="312" r:id="rId41"/>
    <p:sldId id="307" r:id="rId42"/>
    <p:sldId id="313" r:id="rId43"/>
    <p:sldId id="314" r:id="rId44"/>
    <p:sldId id="315" r:id="rId45"/>
    <p:sldId id="317" r:id="rId46"/>
    <p:sldId id="3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7210" autoAdjust="0"/>
  </p:normalViewPr>
  <p:slideViewPr>
    <p:cSldViewPr snapToGrid="0">
      <p:cViewPr varScale="1">
        <p:scale>
          <a:sx n="66" d="100"/>
          <a:sy n="66" d="100"/>
        </p:scale>
        <p:origin x="114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222DA-AE87-4CA0-B2F3-E750B591CA6B}" type="datetimeFigureOut">
              <a:rPr lang="en-SG" smtClean="0"/>
              <a:t>6/9/2017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332E7-F79B-4CFB-9E63-7FCF079DCC02}" type="slidenum">
              <a:rPr lang="en-SG" smtClean="0"/>
              <a:t>‹#›</a:t>
            </a:fld>
            <a:endParaRPr lang="en-SG"/>
          </a:p>
        </p:txBody>
      </p:sp>
    </p:spTree>
    <p:extLst>
      <p:ext uri="{BB962C8B-B14F-4D97-AF65-F5344CB8AC3E}">
        <p14:creationId xmlns:p14="http://schemas.microsoft.com/office/powerpoint/2010/main" val="340886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Proceed to next slide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a:t>
            </a:fld>
            <a:endParaRPr lang="en-SG"/>
          </a:p>
        </p:txBody>
      </p:sp>
    </p:spTree>
    <p:extLst>
      <p:ext uri="{BB962C8B-B14F-4D97-AF65-F5344CB8AC3E}">
        <p14:creationId xmlns:p14="http://schemas.microsoft.com/office/powerpoint/2010/main" val="22024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a promise</a:t>
            </a:r>
          </a:p>
          <a:p>
            <a:r>
              <a:rPr lang="en-US" dirty="0"/>
              <a:t>Cancel a promise</a:t>
            </a:r>
          </a:p>
          <a:p>
            <a:r>
              <a:rPr lang="en-US" dirty="0"/>
              <a:t>One promise multiple values?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12</a:t>
            </a:fld>
            <a:endParaRPr lang="en-SG"/>
          </a:p>
        </p:txBody>
      </p:sp>
    </p:spTree>
    <p:extLst>
      <p:ext uri="{BB962C8B-B14F-4D97-AF65-F5344CB8AC3E}">
        <p14:creationId xmlns:p14="http://schemas.microsoft.com/office/powerpoint/2010/main" val="42165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hello everyone, </a:t>
            </a:r>
            <a:r>
              <a:rPr lang="en-US" dirty="0" err="1"/>
              <a:t>im</a:t>
            </a:r>
            <a:r>
              <a:rPr lang="en-US" dirty="0"/>
              <a:t> here to share to you a new and exciting way of handling </a:t>
            </a:r>
            <a:r>
              <a:rPr lang="en-US" dirty="0" err="1"/>
              <a:t>async</a:t>
            </a:r>
            <a:r>
              <a:rPr lang="en-US" dirty="0"/>
              <a:t> operations</a:t>
            </a:r>
          </a:p>
          <a:p>
            <a:r>
              <a:rPr lang="en-US" dirty="0"/>
              <a:t>In case you’re wondering who am I, </a:t>
            </a:r>
            <a:br>
              <a:rPr lang="en-US" dirty="0"/>
            </a:br>
            <a:r>
              <a:rPr lang="en-US" dirty="0"/>
              <a:t>I am not from a startup company, </a:t>
            </a:r>
            <a:r>
              <a:rPr lang="en-US" dirty="0" err="1"/>
              <a:t>im</a:t>
            </a:r>
            <a:r>
              <a:rPr lang="en-US" dirty="0"/>
              <a:t> not a </a:t>
            </a:r>
            <a:r>
              <a:rPr lang="en-US" dirty="0" err="1"/>
              <a:t>ceo</a:t>
            </a:r>
            <a:r>
              <a:rPr lang="en-US" dirty="0"/>
              <a:t>, </a:t>
            </a:r>
            <a:r>
              <a:rPr lang="en-US" dirty="0" err="1"/>
              <a:t>im</a:t>
            </a:r>
            <a:r>
              <a:rPr lang="en-US" dirty="0"/>
              <a:t> not a tech evangelist.. </a:t>
            </a:r>
            <a:br>
              <a:rPr lang="en-US" dirty="0"/>
            </a:br>
            <a:r>
              <a:rPr lang="en-US" dirty="0"/>
              <a:t>I am </a:t>
            </a:r>
            <a:r>
              <a:rPr lang="en-US" dirty="0" err="1"/>
              <a:t>roj</a:t>
            </a:r>
            <a:r>
              <a:rPr lang="en-US" dirty="0"/>
              <a:t> From </a:t>
            </a:r>
            <a:r>
              <a:rPr lang="en-US" dirty="0" err="1"/>
              <a:t>rfi</a:t>
            </a:r>
            <a:r>
              <a:rPr lang="en-US" dirty="0"/>
              <a:t>.. And this is my 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13</a:t>
            </a:fld>
            <a:endParaRPr lang="en-SG"/>
          </a:p>
        </p:txBody>
      </p:sp>
    </p:spTree>
    <p:extLst>
      <p:ext uri="{BB962C8B-B14F-4D97-AF65-F5344CB8AC3E}">
        <p14:creationId xmlns:p14="http://schemas.microsoft.com/office/powerpoint/2010/main" val="224291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I don’t put 2 or 4</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14</a:t>
            </a:fld>
            <a:endParaRPr lang="en-SG"/>
          </a:p>
        </p:txBody>
      </p:sp>
    </p:spTree>
    <p:extLst>
      <p:ext uri="{BB962C8B-B14F-4D97-AF65-F5344CB8AC3E}">
        <p14:creationId xmlns:p14="http://schemas.microsoft.com/office/powerpoint/2010/main" val="426476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t>
            </a:r>
            <a:r>
              <a:rPr lang="en-US" dirty="0" err="1"/>
              <a:t>rxjs</a:t>
            </a:r>
            <a:endParaRPr lang="en-US" dirty="0"/>
          </a:p>
          <a:p>
            <a:r>
              <a:rPr lang="en-US" dirty="0"/>
              <a:t>It is a library, a script library you can get from NPM</a:t>
            </a:r>
          </a:p>
          <a:p>
            <a:endParaRPr lang="en-US" dirty="0"/>
          </a:p>
          <a:p>
            <a:r>
              <a:rPr lang="en-US" dirty="0"/>
              <a:t>And please take note, this is the de facto way of working with asynchronous operations in Angular</a:t>
            </a:r>
          </a:p>
          <a:p>
            <a:endParaRPr lang="en-US" dirty="0"/>
          </a:p>
          <a:p>
            <a:r>
              <a:rPr lang="en-US" dirty="0"/>
              <a:t>If you will be working with a project with </a:t>
            </a:r>
            <a:r>
              <a:rPr lang="en-US" dirty="0" err="1"/>
              <a:t>async</a:t>
            </a:r>
            <a:r>
              <a:rPr lang="en-US" dirty="0"/>
              <a:t> operations, I would recommend give </a:t>
            </a:r>
            <a:r>
              <a:rPr lang="en-US" dirty="0" err="1"/>
              <a:t>RxJS</a:t>
            </a:r>
            <a:r>
              <a:rPr lang="en-US" dirty="0"/>
              <a:t>  a chance</a:t>
            </a:r>
          </a:p>
          <a:p>
            <a:r>
              <a:rPr lang="en-US" dirty="0"/>
              <a:t>It takes a little bit to grow on you, but once you get what it does, its really powerful.</a:t>
            </a:r>
          </a:p>
        </p:txBody>
      </p:sp>
      <p:sp>
        <p:nvSpPr>
          <p:cNvPr id="4" name="Slide Number Placeholder 3"/>
          <p:cNvSpPr>
            <a:spLocks noGrp="1"/>
          </p:cNvSpPr>
          <p:nvPr>
            <p:ph type="sldNum" sz="quarter" idx="10"/>
          </p:nvPr>
        </p:nvSpPr>
        <p:spPr/>
        <p:txBody>
          <a:bodyPr/>
          <a:lstStyle/>
          <a:p>
            <a:fld id="{0CE332E7-F79B-4CFB-9E63-7FCF079DCC02}" type="slidenum">
              <a:rPr lang="en-SG" smtClean="0"/>
              <a:t>15</a:t>
            </a:fld>
            <a:endParaRPr lang="en-SG"/>
          </a:p>
        </p:txBody>
      </p:sp>
    </p:spTree>
    <p:extLst>
      <p:ext uri="{BB962C8B-B14F-4D97-AF65-F5344CB8AC3E}">
        <p14:creationId xmlns:p14="http://schemas.microsoft.com/office/powerpoint/2010/main" val="127181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history:</a:t>
            </a:r>
          </a:p>
          <a:p>
            <a:br>
              <a:rPr lang="en-US" dirty="0"/>
            </a:br>
            <a:r>
              <a:rPr lang="en-US" dirty="0"/>
              <a:t>first release 2009 for .NET</a:t>
            </a:r>
          </a:p>
          <a:p>
            <a:r>
              <a:rPr lang="en-US" dirty="0"/>
              <a:t>Created by Matt </a:t>
            </a:r>
            <a:r>
              <a:rPr lang="en-US" dirty="0" err="1"/>
              <a:t>Podwysocki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part of an internal Microsoft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Java by Netflix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Netflix started creating a lot of talks with </a:t>
            </a:r>
            <a:r>
              <a:rPr lang="en-US" dirty="0" err="1"/>
              <a:t>RxJs</a:t>
            </a:r>
            <a:br>
              <a:rPr lang="en-US" dirty="0"/>
            </a:br>
            <a:r>
              <a:rPr lang="en-US" dirty="0"/>
              <a:t>open source </a:t>
            </a:r>
            <a:r>
              <a:rPr lang="en-US" dirty="0" err="1"/>
              <a:t>github</a:t>
            </a:r>
            <a:endParaRPr lang="en-SG" dirty="0"/>
          </a:p>
          <a:p>
            <a:endParaRPr lang="en-US" dirty="0"/>
          </a:p>
        </p:txBody>
      </p:sp>
      <p:sp>
        <p:nvSpPr>
          <p:cNvPr id="4" name="Slide Number Placeholder 3"/>
          <p:cNvSpPr>
            <a:spLocks noGrp="1"/>
          </p:cNvSpPr>
          <p:nvPr>
            <p:ph type="sldNum" sz="quarter" idx="10"/>
          </p:nvPr>
        </p:nvSpPr>
        <p:spPr/>
        <p:txBody>
          <a:bodyPr/>
          <a:lstStyle/>
          <a:p>
            <a:fld id="{0CE332E7-F79B-4CFB-9E63-7FCF079DCC02}" type="slidenum">
              <a:rPr lang="en-SG" smtClean="0"/>
              <a:t>16</a:t>
            </a:fld>
            <a:endParaRPr lang="en-SG"/>
          </a:p>
        </p:txBody>
      </p:sp>
    </p:spTree>
    <p:extLst>
      <p:ext uri="{BB962C8B-B14F-4D97-AF65-F5344CB8AC3E}">
        <p14:creationId xmlns:p14="http://schemas.microsoft.com/office/powerpoint/2010/main" val="3136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users now</a:t>
            </a:r>
          </a:p>
          <a:p>
            <a:r>
              <a:rPr lang="en-US" dirty="0"/>
              <a:t>Community drive project spearheaded by contributors from Microsoft, Google and Netflix</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17</a:t>
            </a:fld>
            <a:endParaRPr lang="en-SG"/>
          </a:p>
        </p:txBody>
      </p:sp>
    </p:spTree>
    <p:extLst>
      <p:ext uri="{BB962C8B-B14F-4D97-AF65-F5344CB8AC3E}">
        <p14:creationId xmlns:p14="http://schemas.microsoft.com/office/powerpoint/2010/main" val="56717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why it is so cool as we move along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before giving you codes of observables, in order for you to have an initial idea of what observables are, what </a:t>
            </a:r>
            <a:r>
              <a:rPr lang="en-US" dirty="0" err="1"/>
              <a:t>im</a:t>
            </a:r>
            <a:r>
              <a:rPr lang="en-US" dirty="0"/>
              <a:t> </a:t>
            </a:r>
            <a:r>
              <a:rPr lang="en-US" dirty="0" err="1"/>
              <a:t>gonna</a:t>
            </a:r>
            <a:r>
              <a:rPr lang="en-US" dirty="0"/>
              <a:t> do is to give a comparison of promises and observables</a:t>
            </a:r>
            <a:endParaRPr lang="en-SG"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18</a:t>
            </a:fld>
            <a:endParaRPr lang="en-SG"/>
          </a:p>
        </p:txBody>
      </p:sp>
    </p:spTree>
    <p:extLst>
      <p:ext uri="{BB962C8B-B14F-4D97-AF65-F5344CB8AC3E}">
        <p14:creationId xmlns:p14="http://schemas.microsoft.com/office/powerpoint/2010/main" val="2077465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Promises are great because u can fire up an </a:t>
            </a:r>
            <a:r>
              <a:rPr lang="en-US" dirty="0" err="1"/>
              <a:t>async</a:t>
            </a:r>
            <a:r>
              <a:rPr lang="en-US" dirty="0"/>
              <a:t> operation, and promises you a future data. </a:t>
            </a:r>
          </a:p>
          <a:p>
            <a:pPr marL="228600" indent="-228600">
              <a:buAutoNum type="arabicPeriod"/>
            </a:pPr>
            <a:r>
              <a:rPr lang="en-US" dirty="0"/>
              <a:t>Great with </a:t>
            </a:r>
            <a:r>
              <a:rPr lang="en-US" dirty="0" err="1"/>
              <a:t>async</a:t>
            </a:r>
            <a:r>
              <a:rPr lang="en-US" dirty="0"/>
              <a:t> operations</a:t>
            </a:r>
          </a:p>
          <a:p>
            <a:pPr marL="228600" indent="-228600">
              <a:buAutoNum type="arabicPeriod"/>
            </a:pPr>
            <a:r>
              <a:rPr lang="en-US" dirty="0"/>
              <a:t>And you can have a success and error callback and you’re good to go</a:t>
            </a:r>
          </a:p>
        </p:txBody>
      </p:sp>
      <p:sp>
        <p:nvSpPr>
          <p:cNvPr id="4" name="Slide Number Placeholder 3"/>
          <p:cNvSpPr>
            <a:spLocks noGrp="1"/>
          </p:cNvSpPr>
          <p:nvPr>
            <p:ph type="sldNum" sz="quarter" idx="10"/>
          </p:nvPr>
        </p:nvSpPr>
        <p:spPr/>
        <p:txBody>
          <a:bodyPr/>
          <a:lstStyle/>
          <a:p>
            <a:fld id="{0CE332E7-F79B-4CFB-9E63-7FCF079DCC02}" type="slidenum">
              <a:rPr lang="en-SG" smtClean="0"/>
              <a:t>19</a:t>
            </a:fld>
            <a:endParaRPr lang="en-SG"/>
          </a:p>
        </p:txBody>
      </p:sp>
    </p:spTree>
    <p:extLst>
      <p:ext uri="{BB962C8B-B14F-4D97-AF65-F5344CB8AC3E}">
        <p14:creationId xmlns:p14="http://schemas.microsoft.com/office/powerpoint/2010/main" val="294449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a very different way of to work with </a:t>
            </a:r>
            <a:r>
              <a:rPr lang="en-US" dirty="0" err="1"/>
              <a:t>async</a:t>
            </a:r>
            <a:r>
              <a:rPr lang="en-US" dirty="0"/>
              <a:t> call</a:t>
            </a:r>
          </a:p>
          <a:p>
            <a:r>
              <a:rPr lang="en-US" dirty="0"/>
              <a:t>First off, with promise, once you get the data, its done</a:t>
            </a:r>
          </a:p>
          <a:p>
            <a:r>
              <a:rPr lang="en-US" dirty="0"/>
              <a:t>What if your </a:t>
            </a:r>
            <a:r>
              <a:rPr lang="en-US" dirty="0" err="1"/>
              <a:t>async</a:t>
            </a:r>
            <a:r>
              <a:rPr lang="en-US" dirty="0"/>
              <a:t> source wanted to send multiple piece of data,</a:t>
            </a:r>
          </a:p>
          <a:p>
            <a:r>
              <a:rPr lang="en-US" dirty="0"/>
              <a:t>That’s not good with promise, you need to </a:t>
            </a:r>
            <a:r>
              <a:rPr lang="en-US" dirty="0" err="1"/>
              <a:t>rehook</a:t>
            </a:r>
            <a:r>
              <a:rPr lang="en-US" dirty="0"/>
              <a:t> again</a:t>
            </a:r>
            <a:br>
              <a:rPr lang="en-US" dirty="0"/>
            </a:br>
            <a:br>
              <a:rPr lang="en-US" dirty="0"/>
            </a:br>
            <a:r>
              <a:rPr lang="en-US" dirty="0"/>
              <a:t>observables allow us to subscribe to a stream of data overtime</a:t>
            </a:r>
          </a:p>
          <a:p>
            <a:r>
              <a:rPr lang="en-US" dirty="0"/>
              <a:t>Anybody here heard about </a:t>
            </a:r>
            <a:r>
              <a:rPr lang="en-US" dirty="0" err="1"/>
              <a:t>websockets</a:t>
            </a:r>
            <a:r>
              <a:rPr lang="en-US" dirty="0"/>
              <a:t>, </a:t>
            </a:r>
            <a:r>
              <a:rPr lang="en-US" dirty="0" err="1"/>
              <a:t>signalr</a:t>
            </a:r>
            <a:r>
              <a:rPr lang="en-US" dirty="0"/>
              <a:t>?</a:t>
            </a:r>
          </a:p>
          <a:p>
            <a:r>
              <a:rPr lang="en-US" dirty="0"/>
              <a:t>Server pushes data overtime, for example stock quotes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20</a:t>
            </a:fld>
            <a:endParaRPr lang="en-SG"/>
          </a:p>
        </p:txBody>
      </p:sp>
    </p:spTree>
    <p:extLst>
      <p:ext uri="{BB962C8B-B14F-4D97-AF65-F5344CB8AC3E}">
        <p14:creationId xmlns:p14="http://schemas.microsoft.com/office/powerpoint/2010/main" val="2276204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22</a:t>
            </a:fld>
            <a:endParaRPr lang="en-SG"/>
          </a:p>
        </p:txBody>
      </p:sp>
    </p:spTree>
    <p:extLst>
      <p:ext uri="{BB962C8B-B14F-4D97-AF65-F5344CB8AC3E}">
        <p14:creationId xmlns:p14="http://schemas.microsoft.com/office/powerpoint/2010/main" val="234312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to right</a:t>
            </a:r>
          </a:p>
          <a:p>
            <a:r>
              <a:rPr lang="en-US" dirty="0"/>
              <a:t>Top to bottom</a:t>
            </a:r>
          </a:p>
          <a:p>
            <a:r>
              <a:rPr lang="en-US" dirty="0"/>
              <a:t>Normally we want our program to execute</a:t>
            </a:r>
          </a:p>
          <a:p>
            <a:r>
              <a:rPr lang="en-US" dirty="0"/>
              <a:t>Block of code</a:t>
            </a:r>
          </a:p>
          <a:p>
            <a:r>
              <a:rPr lang="en-US" dirty="0"/>
              <a:t>This line first then this line </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a:t>
            </a:fld>
            <a:endParaRPr lang="en-SG"/>
          </a:p>
        </p:txBody>
      </p:sp>
    </p:spTree>
    <p:extLst>
      <p:ext uri="{BB962C8B-B14F-4D97-AF65-F5344CB8AC3E}">
        <p14:creationId xmlns:p14="http://schemas.microsoft.com/office/powerpoint/2010/main" val="1955675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market</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23</a:t>
            </a:fld>
            <a:endParaRPr lang="en-SG"/>
          </a:p>
        </p:txBody>
      </p:sp>
    </p:spTree>
    <p:extLst>
      <p:ext uri="{BB962C8B-B14F-4D97-AF65-F5344CB8AC3E}">
        <p14:creationId xmlns:p14="http://schemas.microsoft.com/office/powerpoint/2010/main" val="294858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24</a:t>
            </a:fld>
            <a:endParaRPr lang="en-SG"/>
          </a:p>
        </p:txBody>
      </p:sp>
    </p:spTree>
    <p:extLst>
      <p:ext uri="{BB962C8B-B14F-4D97-AF65-F5344CB8AC3E}">
        <p14:creationId xmlns:p14="http://schemas.microsoft.com/office/powerpoint/2010/main" val="277817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Observable wrapper of data</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28</a:t>
            </a:fld>
            <a:endParaRPr lang="en-SG"/>
          </a:p>
        </p:txBody>
      </p:sp>
    </p:spTree>
    <p:extLst>
      <p:ext uri="{BB962C8B-B14F-4D97-AF65-F5344CB8AC3E}">
        <p14:creationId xmlns:p14="http://schemas.microsoft.com/office/powerpoint/2010/main" val="3399489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30</a:t>
            </a:fld>
            <a:endParaRPr lang="en-SG"/>
          </a:p>
        </p:txBody>
      </p:sp>
    </p:spTree>
    <p:extLst>
      <p:ext uri="{BB962C8B-B14F-4D97-AF65-F5344CB8AC3E}">
        <p14:creationId xmlns:p14="http://schemas.microsoft.com/office/powerpoint/2010/main" val="4056317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31</a:t>
            </a:fld>
            <a:endParaRPr lang="en-SG"/>
          </a:p>
        </p:txBody>
      </p:sp>
    </p:spTree>
    <p:extLst>
      <p:ext uri="{BB962C8B-B14F-4D97-AF65-F5344CB8AC3E}">
        <p14:creationId xmlns:p14="http://schemas.microsoft.com/office/powerpoint/2010/main" val="1192180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32</a:t>
            </a:fld>
            <a:endParaRPr lang="en-SG"/>
          </a:p>
        </p:txBody>
      </p:sp>
    </p:spTree>
    <p:extLst>
      <p:ext uri="{BB962C8B-B14F-4D97-AF65-F5344CB8AC3E}">
        <p14:creationId xmlns:p14="http://schemas.microsoft.com/office/powerpoint/2010/main" val="2016003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33</a:t>
            </a:fld>
            <a:endParaRPr lang="en-SG"/>
          </a:p>
        </p:txBody>
      </p:sp>
    </p:spTree>
    <p:extLst>
      <p:ext uri="{BB962C8B-B14F-4D97-AF65-F5344CB8AC3E}">
        <p14:creationId xmlns:p14="http://schemas.microsoft.com/office/powerpoint/2010/main" val="2095774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34</a:t>
            </a:fld>
            <a:endParaRPr lang="en-SG"/>
          </a:p>
        </p:txBody>
      </p:sp>
    </p:spTree>
    <p:extLst>
      <p:ext uri="{BB962C8B-B14F-4D97-AF65-F5344CB8AC3E}">
        <p14:creationId xmlns:p14="http://schemas.microsoft.com/office/powerpoint/2010/main" val="1221455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Cold observable</a:t>
            </a:r>
          </a:p>
          <a:p>
            <a:r>
              <a:rPr lang="en-US" dirty="0" err="1"/>
              <a:t>Async</a:t>
            </a:r>
            <a:r>
              <a:rPr lang="en-US" dirty="0"/>
              <a:t> process executed during subscribe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35</a:t>
            </a:fld>
            <a:endParaRPr lang="en-SG"/>
          </a:p>
        </p:txBody>
      </p:sp>
    </p:spTree>
    <p:extLst>
      <p:ext uri="{BB962C8B-B14F-4D97-AF65-F5344CB8AC3E}">
        <p14:creationId xmlns:p14="http://schemas.microsoft.com/office/powerpoint/2010/main" val="4209588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36</a:t>
            </a:fld>
            <a:endParaRPr lang="en-SG"/>
          </a:p>
        </p:txBody>
      </p:sp>
    </p:spTree>
    <p:extLst>
      <p:ext uri="{BB962C8B-B14F-4D97-AF65-F5344CB8AC3E}">
        <p14:creationId xmlns:p14="http://schemas.microsoft.com/office/powerpoint/2010/main" val="240703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it comes to front-end </a:t>
            </a:r>
            <a:r>
              <a:rPr lang="en-US" dirty="0" err="1"/>
              <a:t>devt</a:t>
            </a:r>
            <a:endParaRPr lang="en-US" dirty="0"/>
          </a:p>
          <a:p>
            <a:r>
              <a:rPr lang="en-US" dirty="0"/>
              <a:t>Mostly our work deals with asynchronous objects and events</a:t>
            </a:r>
          </a:p>
          <a:p>
            <a:r>
              <a:rPr lang="en-US" dirty="0"/>
              <a:t>Some of our code can run separately from the main application thread so that it will not cause any blockings</a:t>
            </a:r>
          </a:p>
          <a:p>
            <a:r>
              <a:rPr lang="en-US" dirty="0"/>
              <a:t>You might have seen of some websites wherein you input a text on a </a:t>
            </a:r>
            <a:r>
              <a:rPr lang="en-US" dirty="0" err="1"/>
              <a:t>searchbox</a:t>
            </a:r>
            <a:r>
              <a:rPr lang="en-US" dirty="0"/>
              <a:t> and while you type, results are returned</a:t>
            </a:r>
          </a:p>
          <a:p>
            <a:r>
              <a:rPr lang="en-US" dirty="0"/>
              <a:t>UI not blocked, the application has been able to react to the user inputs without sacrificing the user experience</a:t>
            </a:r>
          </a:p>
          <a:p>
            <a:r>
              <a:rPr lang="en-US" dirty="0"/>
              <a:t>That’s the wonder of </a:t>
            </a:r>
            <a:r>
              <a:rPr lang="en-US" dirty="0" err="1"/>
              <a:t>async</a:t>
            </a:r>
            <a:r>
              <a:rPr lang="en-US" dirty="0"/>
              <a:t> programming</a:t>
            </a:r>
          </a:p>
          <a:p>
            <a:endParaRPr lang="en-US"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a:t>
            </a:fld>
            <a:endParaRPr lang="en-SG"/>
          </a:p>
        </p:txBody>
      </p:sp>
    </p:spTree>
    <p:extLst>
      <p:ext uri="{BB962C8B-B14F-4D97-AF65-F5344CB8AC3E}">
        <p14:creationId xmlns:p14="http://schemas.microsoft.com/office/powerpoint/2010/main" val="129431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37</a:t>
            </a:fld>
            <a:endParaRPr lang="en-SG"/>
          </a:p>
        </p:txBody>
      </p:sp>
    </p:spTree>
    <p:extLst>
      <p:ext uri="{BB962C8B-B14F-4D97-AF65-F5344CB8AC3E}">
        <p14:creationId xmlns:p14="http://schemas.microsoft.com/office/powerpoint/2010/main" val="3102761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38</a:t>
            </a:fld>
            <a:endParaRPr lang="en-SG"/>
          </a:p>
        </p:txBody>
      </p:sp>
    </p:spTree>
    <p:extLst>
      <p:ext uri="{BB962C8B-B14F-4D97-AF65-F5344CB8AC3E}">
        <p14:creationId xmlns:p14="http://schemas.microsoft.com/office/powerpoint/2010/main" val="691644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41</a:t>
            </a:fld>
            <a:endParaRPr lang="en-SG"/>
          </a:p>
        </p:txBody>
      </p:sp>
    </p:spTree>
    <p:extLst>
      <p:ext uri="{BB962C8B-B14F-4D97-AF65-F5344CB8AC3E}">
        <p14:creationId xmlns:p14="http://schemas.microsoft.com/office/powerpoint/2010/main" val="2736209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42</a:t>
            </a:fld>
            <a:endParaRPr lang="en-SG"/>
          </a:p>
        </p:txBody>
      </p:sp>
    </p:spTree>
    <p:extLst>
      <p:ext uri="{BB962C8B-B14F-4D97-AF65-F5344CB8AC3E}">
        <p14:creationId xmlns:p14="http://schemas.microsoft.com/office/powerpoint/2010/main" val="1315214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43</a:t>
            </a:fld>
            <a:endParaRPr lang="en-SG"/>
          </a:p>
        </p:txBody>
      </p:sp>
    </p:spTree>
    <p:extLst>
      <p:ext uri="{BB962C8B-B14F-4D97-AF65-F5344CB8AC3E}">
        <p14:creationId xmlns:p14="http://schemas.microsoft.com/office/powerpoint/2010/main" val="81443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scan</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44</a:t>
            </a:fld>
            <a:endParaRPr lang="en-SG"/>
          </a:p>
        </p:txBody>
      </p:sp>
    </p:spTree>
    <p:extLst>
      <p:ext uri="{BB962C8B-B14F-4D97-AF65-F5344CB8AC3E}">
        <p14:creationId xmlns:p14="http://schemas.microsoft.com/office/powerpoint/2010/main" val="43428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work with </a:t>
            </a:r>
            <a:r>
              <a:rPr lang="en-US" dirty="0" err="1"/>
              <a:t>async</a:t>
            </a:r>
            <a:r>
              <a:rPr lang="en-US" dirty="0"/>
              <a:t>, we work usually callbacks</a:t>
            </a:r>
          </a:p>
          <a:p>
            <a:r>
              <a:rPr lang="en-US" dirty="0"/>
              <a:t>A callback is something that we pass on another piece of code, and we expect that piece of code to “call back” or execute the thing that we pass to it at a given time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a:t>
            </a:fld>
            <a:endParaRPr lang="en-SG"/>
          </a:p>
        </p:txBody>
      </p:sp>
    </p:spTree>
    <p:extLst>
      <p:ext uri="{BB962C8B-B14F-4D97-AF65-F5344CB8AC3E}">
        <p14:creationId xmlns:p14="http://schemas.microsoft.com/office/powerpoint/2010/main" val="320244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one problem with callbacks</a:t>
            </a:r>
          </a:p>
          <a:p>
            <a:r>
              <a:rPr lang="en-US" dirty="0"/>
              <a:t>Whether we like it or not, we are sometimes forced to do this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5</a:t>
            </a:fld>
            <a:endParaRPr lang="en-SG"/>
          </a:p>
        </p:txBody>
      </p:sp>
    </p:spTree>
    <p:extLst>
      <p:ext uri="{BB962C8B-B14F-4D97-AF65-F5344CB8AC3E}">
        <p14:creationId xmlns:p14="http://schemas.microsoft.com/office/powerpoint/2010/main" val="355388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thing is called callback hell</a:t>
            </a:r>
          </a:p>
          <a:p>
            <a:r>
              <a:rPr lang="en-US" dirty="0"/>
              <a:t>Lots of nested callbacks in this example</a:t>
            </a:r>
          </a:p>
          <a:p>
            <a:r>
              <a:rPr lang="en-US" dirty="0"/>
              <a:t>usually this is caused by behavioral dependencies,</a:t>
            </a:r>
          </a:p>
          <a:p>
            <a:r>
              <a:rPr lang="en-US" dirty="0"/>
              <a:t>Callback function execute after a function</a:t>
            </a:r>
          </a:p>
          <a:p>
            <a:r>
              <a:rPr lang="en-US" dirty="0"/>
              <a:t>But callback function will execute another function because you want it to..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6</a:t>
            </a:fld>
            <a:endParaRPr lang="en-SG"/>
          </a:p>
        </p:txBody>
      </p:sp>
    </p:spTree>
    <p:extLst>
      <p:ext uri="{BB962C8B-B14F-4D97-AF65-F5344CB8AC3E}">
        <p14:creationId xmlns:p14="http://schemas.microsoft.com/office/powerpoint/2010/main" val="12982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after </a:t>
            </a:r>
            <a:r>
              <a:rPr lang="en-US" dirty="0" err="1"/>
              <a:t>async</a:t>
            </a:r>
            <a:r>
              <a:rPr lang="en-US" dirty="0"/>
              <a:t> operations</a:t>
            </a:r>
          </a:p>
          <a:p>
            <a:r>
              <a:rPr lang="en-US" dirty="0"/>
              <a:t>If there are so many nested callbacks, your code get harder to read and maintain</a:t>
            </a:r>
          </a:p>
          <a:p>
            <a:r>
              <a:rPr lang="en-US" dirty="0"/>
              <a:t>There’s got to be a better way, a more elegant way to handle </a:t>
            </a:r>
            <a:r>
              <a:rPr lang="en-US" dirty="0" err="1"/>
              <a:t>async</a:t>
            </a:r>
            <a:r>
              <a:rPr lang="en-US" dirty="0"/>
              <a:t> callback</a:t>
            </a:r>
            <a:r>
              <a:rPr lang="en-SG" dirty="0"/>
              <a:t>s</a:t>
            </a:r>
          </a:p>
          <a:p>
            <a:r>
              <a:rPr lang="en-US" dirty="0"/>
              <a:t>And the answer for that is called promises</a:t>
            </a:r>
          </a:p>
        </p:txBody>
      </p:sp>
      <p:sp>
        <p:nvSpPr>
          <p:cNvPr id="4" name="Slide Number Placeholder 3"/>
          <p:cNvSpPr>
            <a:spLocks noGrp="1"/>
          </p:cNvSpPr>
          <p:nvPr>
            <p:ph type="sldNum" sz="quarter" idx="10"/>
          </p:nvPr>
        </p:nvSpPr>
        <p:spPr/>
        <p:txBody>
          <a:bodyPr/>
          <a:lstStyle/>
          <a:p>
            <a:fld id="{0CE332E7-F79B-4CFB-9E63-7FCF079DCC02}" type="slidenum">
              <a:rPr lang="en-SG" smtClean="0"/>
              <a:t>7</a:t>
            </a:fld>
            <a:endParaRPr lang="en-SG"/>
          </a:p>
        </p:txBody>
      </p:sp>
    </p:spTree>
    <p:extLst>
      <p:ext uri="{BB962C8B-B14F-4D97-AF65-F5344CB8AC3E}">
        <p14:creationId xmlns:p14="http://schemas.microsoft.com/office/powerpoint/2010/main" val="14086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used promises here before?</a:t>
            </a:r>
          </a:p>
          <a:p>
            <a:r>
              <a:rPr lang="en-US" sz="1200" b="0" i="0" kern="1200" dirty="0">
                <a:solidFill>
                  <a:schemeClr val="tx1"/>
                </a:solidFill>
                <a:effectLst/>
                <a:latin typeface="+mn-lt"/>
                <a:ea typeface="+mn-ea"/>
                <a:cs typeface="+mn-cs"/>
              </a:rPr>
              <a:t>Id say if you are working with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this is something like success fail methods of the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ajax calls</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a:t>
            </a:r>
            <a:r>
              <a:rPr lang="en-SG" sz="1200" b="1" i="0" kern="1200" dirty="0">
                <a:solidFill>
                  <a:schemeClr val="tx1"/>
                </a:solidFill>
                <a:effectLst/>
                <a:latin typeface="+mn-lt"/>
                <a:ea typeface="+mn-ea"/>
                <a:cs typeface="+mn-cs"/>
              </a:rPr>
              <a:t>Promise</a:t>
            </a:r>
            <a:r>
              <a:rPr lang="en-SG" sz="1200" b="0" i="0" kern="1200" dirty="0">
                <a:solidFill>
                  <a:schemeClr val="tx1"/>
                </a:solidFill>
                <a:effectLst/>
                <a:latin typeface="+mn-lt"/>
                <a:ea typeface="+mn-ea"/>
                <a:cs typeface="+mn-cs"/>
              </a:rPr>
              <a:t> object represents the eventual completion (or failure) of an asynchronous operation, and its resulting value</a:t>
            </a:r>
          </a:p>
          <a:p>
            <a:r>
              <a:rPr lang="en-US" dirty="0"/>
              <a:t>In this simple example of a promise….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8</a:t>
            </a:fld>
            <a:endParaRPr lang="en-SG"/>
          </a:p>
        </p:txBody>
      </p:sp>
    </p:spTree>
    <p:extLst>
      <p:ext uri="{BB962C8B-B14F-4D97-AF65-F5344CB8AC3E}">
        <p14:creationId xmlns:p14="http://schemas.microsoft.com/office/powerpoint/2010/main" val="277419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Promises help us to better handle </a:t>
            </a:r>
            <a:r>
              <a:rPr lang="en-US" dirty="0" err="1"/>
              <a:t>async</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11</a:t>
            </a:fld>
            <a:endParaRPr lang="en-SG"/>
          </a:p>
        </p:txBody>
      </p:sp>
    </p:spTree>
    <p:extLst>
      <p:ext uri="{BB962C8B-B14F-4D97-AF65-F5344CB8AC3E}">
        <p14:creationId xmlns:p14="http://schemas.microsoft.com/office/powerpoint/2010/main" val="373485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5962-2D22-4D76-954F-02D858551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F9A645B-E040-40F6-8943-1827D3E98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3AF51F0-A3F0-41F6-A641-A9BD111589CA}"/>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0CD67FC5-9EFD-4984-9BDC-22FCD6A8402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A77B907-41C0-464F-8635-3D25CCA277F3}"/>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728729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A0D1-A55A-4227-8E51-B86029DD6EF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7E96C6B-3344-4CE4-B99D-272603323E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4574282-7544-47A6-AF70-B5E59D736790}"/>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D6D57822-D28B-4477-A80D-65182C37692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AB7D9C0-E79F-4C66-8EE1-A67870E3A55E}"/>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417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78B26-88B5-4FAC-8B92-2DBB06BE73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038AF09-5975-4420-9170-BBA69F6B5E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6B34E60-9DE9-4E7A-9575-F06E12A9653F}"/>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33EAFC68-BC5E-4E51-8740-11CC51BBB2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F796510-FCD5-43E0-821A-51E9F2717DC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21442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6224-D9AF-464F-8056-667BDACD711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9A2B35D-91B9-4877-AD17-C13AC89E09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D6BEC6C-2333-428C-92AB-FAC1D3A2E061}"/>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0E070489-87F9-4672-B035-F4AEC8C75A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F74FDD-7D93-4734-844D-DD68B2753096}"/>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73248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CC7C-B25D-4423-8E1D-8B124BACC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1E31181-649F-4D27-A01C-1DE618AF4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FA080C-D32B-41E7-850E-F6687C03AE25}"/>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6A00CFF0-09E7-47A9-927F-5FEB2BC0281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A9CC278-CF8E-4E37-98EF-64C938F3ACB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1409743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94D4-8D70-4FBC-904F-2DDE9AA9661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3395ABF-DFE7-4569-82D0-7540E0D348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2EDC20B-85E4-4AB0-BFFF-41A6F65B42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9EBF391-E5BC-4FCD-9F5C-BD75FFA65A40}"/>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6" name="Footer Placeholder 5">
            <a:extLst>
              <a:ext uri="{FF2B5EF4-FFF2-40B4-BE49-F238E27FC236}">
                <a16:creationId xmlns:a16="http://schemas.microsoft.com/office/drawing/2014/main" id="{4AC3C0C0-3F5C-46C1-97D9-39CDB9C4A13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941CCC5-4D4C-4D99-8C9B-9F6C3FCCD51D}"/>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4282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5AED-3E6B-47B0-A937-478E67B6E88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70F83E-AD71-4C94-823D-378ED5909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4AF696-08B8-4244-8F3A-881277C811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D233FD9-B929-4180-A5DC-F222B4912B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8D1579-8FBC-4971-B62E-A5FA0FD846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7EEE612-7083-4698-A701-9BB2587148DA}"/>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8" name="Footer Placeholder 7">
            <a:extLst>
              <a:ext uri="{FF2B5EF4-FFF2-40B4-BE49-F238E27FC236}">
                <a16:creationId xmlns:a16="http://schemas.microsoft.com/office/drawing/2014/main" id="{BC23D16E-6282-40DE-8403-5BF86AD9510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F941BC41-6FA6-481B-B5B9-03946C5B3C3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3181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F171-7107-4EB9-89EB-3577973C9B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43FF714-7AA3-4C24-8BD7-A856831978C1}"/>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4" name="Footer Placeholder 3">
            <a:extLst>
              <a:ext uri="{FF2B5EF4-FFF2-40B4-BE49-F238E27FC236}">
                <a16:creationId xmlns:a16="http://schemas.microsoft.com/office/drawing/2014/main" id="{8010D66A-D0E3-4DB4-8B7F-88A0BAE22A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798C24C-D455-4E1F-A2FD-9193B853870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34033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6558F-E63C-48C5-9D19-1F52120B6A09}"/>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3" name="Footer Placeholder 2">
            <a:extLst>
              <a:ext uri="{FF2B5EF4-FFF2-40B4-BE49-F238E27FC236}">
                <a16:creationId xmlns:a16="http://schemas.microsoft.com/office/drawing/2014/main" id="{2B3FEF9B-F46B-44DA-88DB-348340BDB43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F7467B3-9427-42FD-806C-E0EE333C424F}"/>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88436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26B7-CC24-4B48-9FDF-CBAC110F9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45AF94A-1554-4B3C-B464-3C8BE5730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7A84980-B719-4C43-92E3-855A0D85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C22F20-66C7-4779-96F9-8063B09FE0C7}"/>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6" name="Footer Placeholder 5">
            <a:extLst>
              <a:ext uri="{FF2B5EF4-FFF2-40B4-BE49-F238E27FC236}">
                <a16:creationId xmlns:a16="http://schemas.microsoft.com/office/drawing/2014/main" id="{7F7BC6FF-1376-4F61-82A4-2368B0E8554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DC72314-54FE-4F76-8594-A8C98147099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12697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6A7A-91F2-466F-AE78-A0DD1FEAC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22C9D29-8ADD-4FFE-9B2A-BBB8E15D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4AF6D7F-DF86-4214-974D-3FFE54665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B643B-EBF8-4701-AD5C-1D3BCC24A61C}"/>
              </a:ext>
            </a:extLst>
          </p:cNvPr>
          <p:cNvSpPr>
            <a:spLocks noGrp="1"/>
          </p:cNvSpPr>
          <p:nvPr>
            <p:ph type="dt" sz="half" idx="10"/>
          </p:nvPr>
        </p:nvSpPr>
        <p:spPr/>
        <p:txBody>
          <a:bodyPr/>
          <a:lstStyle/>
          <a:p>
            <a:fld id="{2B97A75E-C060-4EF9-B69D-30F4C4639D76}" type="datetimeFigureOut">
              <a:rPr lang="en-SG" smtClean="0"/>
              <a:t>6/9/2017</a:t>
            </a:fld>
            <a:endParaRPr lang="en-SG"/>
          </a:p>
        </p:txBody>
      </p:sp>
      <p:sp>
        <p:nvSpPr>
          <p:cNvPr id="6" name="Footer Placeholder 5">
            <a:extLst>
              <a:ext uri="{FF2B5EF4-FFF2-40B4-BE49-F238E27FC236}">
                <a16:creationId xmlns:a16="http://schemas.microsoft.com/office/drawing/2014/main" id="{8CBDEE25-9BDF-4DFE-AFBA-5FC210B38D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E1C0E6E-1EA4-4D04-A877-6981BD701EB9}"/>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1478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8A770-E2CA-4341-BFC9-055056CA5F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4DEDE4F-AC63-4CAB-925C-BCA796D21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C2F01F7-C263-4D36-B2B9-D2DD2C208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7A75E-C060-4EF9-B69D-30F4C4639D76}" type="datetimeFigureOut">
              <a:rPr lang="en-SG" smtClean="0"/>
              <a:t>6/9/2017</a:t>
            </a:fld>
            <a:endParaRPr lang="en-SG"/>
          </a:p>
        </p:txBody>
      </p:sp>
      <p:sp>
        <p:nvSpPr>
          <p:cNvPr id="5" name="Footer Placeholder 4">
            <a:extLst>
              <a:ext uri="{FF2B5EF4-FFF2-40B4-BE49-F238E27FC236}">
                <a16:creationId xmlns:a16="http://schemas.microsoft.com/office/drawing/2014/main" id="{F2ADC59D-2120-40D1-AD3B-B45089F7F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EB66F92-A913-422B-A163-AD7608E864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025CDA-5415-4A8A-B626-64F7423AF70D}" type="slidenum">
              <a:rPr lang="en-SG" smtClean="0"/>
              <a:t>‹#›</a:t>
            </a:fld>
            <a:endParaRPr lang="en-SG"/>
          </a:p>
        </p:txBody>
      </p:sp>
    </p:spTree>
    <p:extLst>
      <p:ext uri="{BB962C8B-B14F-4D97-AF65-F5344CB8AC3E}">
        <p14:creationId xmlns:p14="http://schemas.microsoft.com/office/powerpoint/2010/main" val="1016498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4823761"/>
            <a:ext cx="12192000" cy="20342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www.mgcon.sg/images/Mapletree%20Business%20City/IMG_1781.ashx%20copy.jpg">
            <a:extLst>
              <a:ext uri="{FF2B5EF4-FFF2-40B4-BE49-F238E27FC236}">
                <a16:creationId xmlns:a16="http://schemas.microsoft.com/office/drawing/2014/main" id="{BC5FD6FA-D273-4506-8AFE-804D2F4B3AA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0508" b="31520"/>
          <a:stretch/>
        </p:blipFill>
        <p:spPr bwMode="auto">
          <a:xfrm>
            <a:off x="0" y="-53039"/>
            <a:ext cx="121920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718C937-8FFC-49A0-9478-AF3676829CCC}"/>
              </a:ext>
            </a:extLst>
          </p:cNvPr>
          <p:cNvSpPr txBox="1"/>
          <p:nvPr/>
        </p:nvSpPr>
        <p:spPr>
          <a:xfrm>
            <a:off x="140970" y="5056049"/>
            <a:ext cx="2465070" cy="1569660"/>
          </a:xfrm>
          <a:prstGeom prst="rect">
            <a:avLst/>
          </a:prstGeom>
          <a:noFill/>
        </p:spPr>
        <p:txBody>
          <a:bodyPr wrap="square" rtlCol="0">
            <a:spAutoFit/>
          </a:bodyPr>
          <a:lstStyle/>
          <a:p>
            <a:r>
              <a:rPr lang="en-US" sz="6000" b="1" dirty="0">
                <a:solidFill>
                  <a:schemeClr val="bg1"/>
                </a:solidFill>
                <a:latin typeface="+mj-lt"/>
              </a:rPr>
              <a:t>CACIB </a:t>
            </a:r>
          </a:p>
          <a:p>
            <a:r>
              <a:rPr lang="en-US" sz="3600" dirty="0">
                <a:solidFill>
                  <a:schemeClr val="bg1"/>
                </a:solidFill>
                <a:latin typeface="+mj-lt"/>
              </a:rPr>
              <a:t>TECHTALK</a:t>
            </a: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5"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243034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F518B1BF-62EF-4CAB-BB6F-A9239E0E1475}"/>
              </a:ext>
            </a:extLst>
          </p:cNvPr>
          <p:cNvPicPr>
            <a:picLocks noChangeAspect="1"/>
          </p:cNvPicPr>
          <p:nvPr/>
        </p:nvPicPr>
        <p:blipFill>
          <a:blip r:embed="rId2"/>
          <a:stretch>
            <a:fillRect/>
          </a:stretch>
        </p:blipFill>
        <p:spPr>
          <a:xfrm>
            <a:off x="0" y="770681"/>
            <a:ext cx="12192000" cy="5316638"/>
          </a:xfrm>
          <a:prstGeom prst="rect">
            <a:avLst/>
          </a:prstGeom>
        </p:spPr>
      </p:pic>
    </p:spTree>
    <p:extLst>
      <p:ext uri="{BB962C8B-B14F-4D97-AF65-F5344CB8AC3E}">
        <p14:creationId xmlns:p14="http://schemas.microsoft.com/office/powerpoint/2010/main" val="117045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5B8E5B0-DA25-4765-B5DE-1AB9BDBD7CCB}"/>
              </a:ext>
            </a:extLst>
          </p:cNvPr>
          <p:cNvPicPr>
            <a:picLocks noChangeAspect="1"/>
          </p:cNvPicPr>
          <p:nvPr/>
        </p:nvPicPr>
        <p:blipFill>
          <a:blip r:embed="rId3"/>
          <a:stretch>
            <a:fillRect/>
          </a:stretch>
        </p:blipFill>
        <p:spPr>
          <a:xfrm>
            <a:off x="0" y="759858"/>
            <a:ext cx="12192000" cy="5338284"/>
          </a:xfrm>
          <a:prstGeom prst="rect">
            <a:avLst/>
          </a:prstGeom>
        </p:spPr>
      </p:pic>
    </p:spTree>
    <p:extLst>
      <p:ext uri="{BB962C8B-B14F-4D97-AF65-F5344CB8AC3E}">
        <p14:creationId xmlns:p14="http://schemas.microsoft.com/office/powerpoint/2010/main" val="254290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Image result for meme wait theres more">
            <a:extLst>
              <a:ext uri="{FF2B5EF4-FFF2-40B4-BE49-F238E27FC236}">
                <a16:creationId xmlns:a16="http://schemas.microsoft.com/office/drawing/2014/main" id="{90772584-B901-4C00-BF5C-3626D10AF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642" y="187643"/>
            <a:ext cx="6482715" cy="6482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gitbook.com/cover/book/talanta/rx-book.jpg?build=1452099521273">
            <a:extLst>
              <a:ext uri="{FF2B5EF4-FFF2-40B4-BE49-F238E27FC236}">
                <a16:creationId xmlns:a16="http://schemas.microsoft.com/office/drawing/2014/main" id="{BD9763B9-391A-4592-94AC-BE7988FCF1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2" b="97778" l="10000" r="90000"/>
                    </a14:imgEffect>
                  </a14:imgLayer>
                </a14:imgProps>
              </a:ext>
              <a:ext uri="{28A0092B-C50C-407E-A947-70E740481C1C}">
                <a14:useLocalDpi xmlns:a14="http://schemas.microsoft.com/office/drawing/2010/main" val="0"/>
              </a:ext>
            </a:extLst>
          </a:blip>
          <a:srcRect l="29336" r="25949"/>
          <a:stretch/>
        </p:blipFill>
        <p:spPr bwMode="auto">
          <a:xfrm>
            <a:off x="4368799" y="2948939"/>
            <a:ext cx="1018575" cy="76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1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1600215"/>
            <a:ext cx="11441049"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Reactive Extensions for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Javasript</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WHY YOUR PROMISE IS NOT ENOUGH? </a:t>
            </a:r>
            <a:b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0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(AND HOW TO BREAK IT!)</a:t>
            </a:r>
            <a:endParaRPr kumimoji="0" lang="en-SG" sz="4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endParaRPr>
          </a:p>
        </p:txBody>
      </p:sp>
      <p:sp>
        <p:nvSpPr>
          <p:cNvPr id="13" name="Text Placeholder 4">
            <a:extLst>
              <a:ext uri="{FF2B5EF4-FFF2-40B4-BE49-F238E27FC236}">
                <a16:creationId xmlns:a16="http://schemas.microsoft.com/office/drawing/2014/main" id="{A18CBB81-C716-471E-886D-FFDC33BF5073}"/>
              </a:ext>
            </a:extLst>
          </p:cNvPr>
          <p:cNvSpPr txBox="1">
            <a:spLocks/>
          </p:cNvSpPr>
          <p:nvPr/>
        </p:nvSpPr>
        <p:spPr>
          <a:xfrm>
            <a:off x="274701" y="3947677"/>
            <a:ext cx="7315137" cy="1150104"/>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gradFill>
                  <a:gsLst>
                    <a:gs pos="91000">
                      <a:srgbClr val="FFFFFF"/>
                    </a:gs>
                    <a:gs pos="0">
                      <a:srgbClr val="FFFFFF"/>
                    </a:gs>
                  </a:gsLst>
                  <a:lin ang="5400000" scaled="0"/>
                </a:gradFill>
              </a:rPr>
              <a:t>Rogeross Beraña  </a:t>
            </a:r>
            <a:endPar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RFI Software Engineer</a:t>
            </a:r>
          </a:p>
        </p:txBody>
      </p:sp>
    </p:spTree>
    <p:extLst>
      <p:ext uri="{BB962C8B-B14F-4D97-AF65-F5344CB8AC3E}">
        <p14:creationId xmlns:p14="http://schemas.microsoft.com/office/powerpoint/2010/main" val="413929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2244D1-067A-497F-984C-104E677D4E73}"/>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pic>
        <p:nvPicPr>
          <p:cNvPr id="10" name="Picture 2" descr="Image result for angular logo transparent">
            <a:extLst>
              <a:ext uri="{FF2B5EF4-FFF2-40B4-BE49-F238E27FC236}">
                <a16:creationId xmlns:a16="http://schemas.microsoft.com/office/drawing/2014/main" id="{210CD407-8B85-450A-8BB7-5AE009019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46" y="845379"/>
            <a:ext cx="3606800" cy="36068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1B6BDD0-B7FB-424B-83A1-62B9D6BE370B}"/>
              </a:ext>
            </a:extLst>
          </p:cNvPr>
          <p:cNvSpPr txBox="1">
            <a:spLocks/>
          </p:cNvSpPr>
          <p:nvPr/>
        </p:nvSpPr>
        <p:spPr>
          <a:xfrm>
            <a:off x="14756" y="4551116"/>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https://angular.io/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4" name="Title 1">
            <a:extLst>
              <a:ext uri="{FF2B5EF4-FFF2-40B4-BE49-F238E27FC236}">
                <a16:creationId xmlns:a16="http://schemas.microsoft.com/office/drawing/2014/main" id="{23237F9D-FE8A-4509-A2C7-49AEEA6E7D60}"/>
              </a:ext>
            </a:extLst>
          </p:cNvPr>
          <p:cNvSpPr txBox="1">
            <a:spLocks/>
          </p:cNvSpPr>
          <p:nvPr/>
        </p:nvSpPr>
        <p:spPr>
          <a:xfrm>
            <a:off x="5435624" y="1657350"/>
            <a:ext cx="6756376" cy="40114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Angular</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SG" sz="4000" dirty="0">
                <a:gradFill>
                  <a:gsLst>
                    <a:gs pos="1250">
                      <a:srgbClr val="505050"/>
                    </a:gs>
                    <a:gs pos="100000">
                      <a:srgbClr val="505050"/>
                    </a:gs>
                  </a:gsLst>
                  <a:lin ang="5400000" scaled="0"/>
                </a:gradFill>
              </a:rPr>
              <a:t>a JavaScript framework that helps developers build applications</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9898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err="1">
                <a:solidFill>
                  <a:srgbClr val="00B050"/>
                </a:solidFill>
              </a:rPr>
              <a:t>Javascript</a:t>
            </a:r>
            <a:endParaRPr lang="en-SG" b="1" dirty="0">
              <a:solidFill>
                <a:srgbClr val="00B050"/>
              </a:solidFill>
            </a:endParaRP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US" sz="4000" dirty="0">
                <a:gradFill>
                  <a:gsLst>
                    <a:gs pos="1250">
                      <a:srgbClr val="505050"/>
                    </a:gs>
                    <a:gs pos="100000">
                      <a:srgbClr val="505050"/>
                    </a:gs>
                  </a:gsLst>
                  <a:lin ang="5400000" scaled="0"/>
                </a:gradFill>
                <a:latin typeface="Segoe UI Light"/>
              </a:rPr>
              <a:t>set of tools</a:t>
            </a:r>
            <a:r>
              <a:rPr lang="en-SG" sz="4000" dirty="0">
                <a:gradFill>
                  <a:gsLst>
                    <a:gs pos="1250">
                      <a:srgbClr val="505050"/>
                    </a:gs>
                    <a:gs pos="100000">
                      <a:srgbClr val="505050"/>
                    </a:gs>
                  </a:gsLst>
                  <a:lin ang="5400000" scaled="0"/>
                </a:gradFill>
                <a:latin typeface="Segoe UI Light"/>
              </a:rPr>
              <a:t> allowing us to operate on sequences of data</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0301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152221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a:solidFill>
                  <a:schemeClr val="accent2"/>
                </a:solidFill>
              </a:rPr>
              <a:t>JAVASCRIPT</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5" name="Title 1">
            <a:extLst>
              <a:ext uri="{FF2B5EF4-FFF2-40B4-BE49-F238E27FC236}">
                <a16:creationId xmlns:a16="http://schemas.microsoft.com/office/drawing/2014/main" id="{861E17DB-4BE0-413D-AAFB-1636DCDC5BE5}"/>
              </a:ext>
            </a:extLst>
          </p:cNvPr>
          <p:cNvSpPr txBox="1">
            <a:spLocks/>
          </p:cNvSpPr>
          <p:nvPr/>
        </p:nvSpPr>
        <p:spPr>
          <a:xfrm>
            <a:off x="5420868" y="2578135"/>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.NET</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5E8EB731-FCAC-4AAF-A1EA-E8839B822071}"/>
              </a:ext>
            </a:extLst>
          </p:cNvPr>
          <p:cNvSpPr txBox="1">
            <a:spLocks/>
          </p:cNvSpPr>
          <p:nvPr/>
        </p:nvSpPr>
        <p:spPr>
          <a:xfrm>
            <a:off x="5406112" y="3255477"/>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JAVA</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12E96FB9-25E1-44C4-9B1F-BB358CAE521A}"/>
              </a:ext>
            </a:extLst>
          </p:cNvPr>
          <p:cNvSpPr txBox="1">
            <a:spLocks/>
          </p:cNvSpPr>
          <p:nvPr/>
        </p:nvSpPr>
        <p:spPr>
          <a:xfrm>
            <a:off x="5386578" y="394424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SWIFT</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DF6A9766-F5B5-4B63-8202-1FD2662C775E}"/>
              </a:ext>
            </a:extLst>
          </p:cNvPr>
          <p:cNvSpPr txBox="1">
            <a:spLocks/>
          </p:cNvSpPr>
          <p:nvPr/>
        </p:nvSpPr>
        <p:spPr>
          <a:xfrm>
            <a:off x="5413490" y="461995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KOTLIN</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BA1D8699-106A-4E17-B1BD-6D5C8654C245}"/>
              </a:ext>
            </a:extLst>
          </p:cNvPr>
          <p:cNvSpPr txBox="1">
            <a:spLocks/>
          </p:cNvSpPr>
          <p:nvPr/>
        </p:nvSpPr>
        <p:spPr>
          <a:xfrm>
            <a:off x="5398008" y="5284532"/>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SCALA</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720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026" name="Picture 2" descr="Image result for microsoft logo">
            <a:extLst>
              <a:ext uri="{FF2B5EF4-FFF2-40B4-BE49-F238E27FC236}">
                <a16:creationId xmlns:a16="http://schemas.microsoft.com/office/drawing/2014/main" id="{59A1F04C-FE37-45F5-923F-74E76A988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68" y="1454185"/>
            <a:ext cx="3188970" cy="6793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tflix logo">
            <a:extLst>
              <a:ext uri="{FF2B5EF4-FFF2-40B4-BE49-F238E27FC236}">
                <a16:creationId xmlns:a16="http://schemas.microsoft.com/office/drawing/2014/main" id="{B4526130-D121-4D46-A716-9A2914170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30" y="1338266"/>
            <a:ext cx="2910840" cy="911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a:extLst>
              <a:ext uri="{FF2B5EF4-FFF2-40B4-BE49-F238E27FC236}">
                <a16:creationId xmlns:a16="http://schemas.microsoft.com/office/drawing/2014/main" id="{BC00CE60-7C62-4E11-92C8-029D963DA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7964" y="3022501"/>
            <a:ext cx="2846069" cy="7435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oundcloud logo">
            <a:extLst>
              <a:ext uri="{FF2B5EF4-FFF2-40B4-BE49-F238E27FC236}">
                <a16:creationId xmlns:a16="http://schemas.microsoft.com/office/drawing/2014/main" id="{C9697ADE-D9D2-49B1-BBA6-F99301CA9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5901" y="2765077"/>
            <a:ext cx="2581298" cy="1258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irbnb">
            <a:extLst>
              <a:ext uri="{FF2B5EF4-FFF2-40B4-BE49-F238E27FC236}">
                <a16:creationId xmlns:a16="http://schemas.microsoft.com/office/drawing/2014/main" id="{5907D79B-A9E0-4AD8-9501-8D48C5B12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9789" y="4539118"/>
            <a:ext cx="3069341" cy="9591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google logo">
            <a:extLst>
              <a:ext uri="{FF2B5EF4-FFF2-40B4-BE49-F238E27FC236}">
                <a16:creationId xmlns:a16="http://schemas.microsoft.com/office/drawing/2014/main" id="{18BBE14D-24F0-416F-88D4-75EEDDA7CC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7964" y="4553212"/>
            <a:ext cx="2963678" cy="100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2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500" fill="hold"/>
                                        <p:tgtEl>
                                          <p:spTgt spid="1028"/>
                                        </p:tgtEl>
                                        <p:attrNameLst>
                                          <p:attrName>ppt_w</p:attrName>
                                        </p:attrNameLst>
                                      </p:cBhvr>
                                      <p:tavLst>
                                        <p:tav tm="0">
                                          <p:val>
                                            <p:fltVal val="0"/>
                                          </p:val>
                                        </p:tav>
                                        <p:tav tm="100000">
                                          <p:val>
                                            <p:strVal val="#ppt_w"/>
                                          </p:val>
                                        </p:tav>
                                      </p:tavLst>
                                    </p:anim>
                                    <p:anim calcmode="lin" valueType="num">
                                      <p:cBhvr>
                                        <p:cTn id="14" dur="500" fill="hold"/>
                                        <p:tgtEl>
                                          <p:spTgt spid="1028"/>
                                        </p:tgtEl>
                                        <p:attrNameLst>
                                          <p:attrName>ppt_h</p:attrName>
                                        </p:attrNameLst>
                                      </p:cBhvr>
                                      <p:tavLst>
                                        <p:tav tm="0">
                                          <p:val>
                                            <p:fltVal val="0"/>
                                          </p:val>
                                        </p:tav>
                                        <p:tav tm="100000">
                                          <p:val>
                                            <p:strVal val="#ppt_h"/>
                                          </p:val>
                                        </p:tav>
                                      </p:tavLst>
                                    </p:anim>
                                    <p:animEffect transition="in" filter="fade">
                                      <p:cBhvr>
                                        <p:cTn id="15" dur="500"/>
                                        <p:tgtEl>
                                          <p:spTgt spid="10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p:cTn id="19" dur="500" fill="hold"/>
                                        <p:tgtEl>
                                          <p:spTgt spid="1030"/>
                                        </p:tgtEl>
                                        <p:attrNameLst>
                                          <p:attrName>ppt_w</p:attrName>
                                        </p:attrNameLst>
                                      </p:cBhvr>
                                      <p:tavLst>
                                        <p:tav tm="0">
                                          <p:val>
                                            <p:fltVal val="0"/>
                                          </p:val>
                                        </p:tav>
                                        <p:tav tm="100000">
                                          <p:val>
                                            <p:strVal val="#ppt_w"/>
                                          </p:val>
                                        </p:tav>
                                      </p:tavLst>
                                    </p:anim>
                                    <p:anim calcmode="lin" valueType="num">
                                      <p:cBhvr>
                                        <p:cTn id="20" dur="500" fill="hold"/>
                                        <p:tgtEl>
                                          <p:spTgt spid="1030"/>
                                        </p:tgtEl>
                                        <p:attrNameLst>
                                          <p:attrName>ppt_h</p:attrName>
                                        </p:attrNameLst>
                                      </p:cBhvr>
                                      <p:tavLst>
                                        <p:tav tm="0">
                                          <p:val>
                                            <p:fltVal val="0"/>
                                          </p:val>
                                        </p:tav>
                                        <p:tav tm="100000">
                                          <p:val>
                                            <p:strVal val="#ppt_h"/>
                                          </p:val>
                                        </p:tav>
                                      </p:tavLst>
                                    </p:anim>
                                    <p:animEffect transition="in" filter="fade">
                                      <p:cBhvr>
                                        <p:cTn id="21" dur="500"/>
                                        <p:tgtEl>
                                          <p:spTgt spid="10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6"/>
                                        </p:tgtEl>
                                        <p:attrNameLst>
                                          <p:attrName>style.visibility</p:attrName>
                                        </p:attrNameLst>
                                      </p:cBhvr>
                                      <p:to>
                                        <p:strVal val="visible"/>
                                      </p:to>
                                    </p:set>
                                    <p:anim calcmode="lin" valueType="num">
                                      <p:cBhvr>
                                        <p:cTn id="25" dur="500" fill="hold"/>
                                        <p:tgtEl>
                                          <p:spTgt spid="1036"/>
                                        </p:tgtEl>
                                        <p:attrNameLst>
                                          <p:attrName>ppt_w</p:attrName>
                                        </p:attrNameLst>
                                      </p:cBhvr>
                                      <p:tavLst>
                                        <p:tav tm="0">
                                          <p:val>
                                            <p:fltVal val="0"/>
                                          </p:val>
                                        </p:tav>
                                        <p:tav tm="100000">
                                          <p:val>
                                            <p:strVal val="#ppt_w"/>
                                          </p:val>
                                        </p:tav>
                                      </p:tavLst>
                                    </p:anim>
                                    <p:anim calcmode="lin" valueType="num">
                                      <p:cBhvr>
                                        <p:cTn id="26" dur="500" fill="hold"/>
                                        <p:tgtEl>
                                          <p:spTgt spid="1036"/>
                                        </p:tgtEl>
                                        <p:attrNameLst>
                                          <p:attrName>ppt_h</p:attrName>
                                        </p:attrNameLst>
                                      </p:cBhvr>
                                      <p:tavLst>
                                        <p:tav tm="0">
                                          <p:val>
                                            <p:fltVal val="0"/>
                                          </p:val>
                                        </p:tav>
                                        <p:tav tm="100000">
                                          <p:val>
                                            <p:strVal val="#ppt_h"/>
                                          </p:val>
                                        </p:tav>
                                      </p:tavLst>
                                    </p:anim>
                                    <p:animEffect transition="in" filter="fade">
                                      <p:cBhvr>
                                        <p:cTn id="27" dur="500"/>
                                        <p:tgtEl>
                                          <p:spTgt spid="103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040"/>
                                        </p:tgtEl>
                                        <p:attrNameLst>
                                          <p:attrName>style.visibility</p:attrName>
                                        </p:attrNameLst>
                                      </p:cBhvr>
                                      <p:to>
                                        <p:strVal val="visible"/>
                                      </p:to>
                                    </p:set>
                                    <p:anim calcmode="lin" valueType="num">
                                      <p:cBhvr>
                                        <p:cTn id="37" dur="500" fill="hold"/>
                                        <p:tgtEl>
                                          <p:spTgt spid="1040"/>
                                        </p:tgtEl>
                                        <p:attrNameLst>
                                          <p:attrName>ppt_w</p:attrName>
                                        </p:attrNameLst>
                                      </p:cBhvr>
                                      <p:tavLst>
                                        <p:tav tm="0">
                                          <p:val>
                                            <p:fltVal val="0"/>
                                          </p:val>
                                        </p:tav>
                                        <p:tav tm="100000">
                                          <p:val>
                                            <p:strVal val="#ppt_w"/>
                                          </p:val>
                                        </p:tav>
                                      </p:tavLst>
                                    </p:anim>
                                    <p:anim calcmode="lin" valueType="num">
                                      <p:cBhvr>
                                        <p:cTn id="38" dur="500" fill="hold"/>
                                        <p:tgtEl>
                                          <p:spTgt spid="1040"/>
                                        </p:tgtEl>
                                        <p:attrNameLst>
                                          <p:attrName>ppt_h</p:attrName>
                                        </p:attrNameLst>
                                      </p:cBhvr>
                                      <p:tavLst>
                                        <p:tav tm="0">
                                          <p:val>
                                            <p:fltVal val="0"/>
                                          </p:val>
                                        </p:tav>
                                        <p:tav tm="100000">
                                          <p:val>
                                            <p:strVal val="#ppt_h"/>
                                          </p:val>
                                        </p:tav>
                                      </p:tavLst>
                                    </p:anim>
                                    <p:animEffect transition="in" filter="fade">
                                      <p:cBhvr>
                                        <p:cTn id="39"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A0E02F9F-504D-47C0-818F-0DBED87D77D5}"/>
              </a:ext>
            </a:extLst>
          </p:cNvPr>
          <p:cNvSpPr txBox="1">
            <a:spLocks/>
          </p:cNvSpPr>
          <p:nvPr/>
        </p:nvSpPr>
        <p:spPr>
          <a:xfrm>
            <a:off x="5993130" y="2935481"/>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6600" b="1" dirty="0">
                <a:gradFill>
                  <a:gsLst>
                    <a:gs pos="1250">
                      <a:srgbClr val="505050"/>
                    </a:gs>
                    <a:gs pos="100000">
                      <a:srgbClr val="505050"/>
                    </a:gs>
                  </a:gsLst>
                  <a:lin ang="5400000" scaled="0"/>
                </a:gradFill>
              </a:rPr>
              <a:t>OBSERVABLES</a:t>
            </a:r>
            <a:endParaRPr kumimoji="0" lang="en-SG" sz="6600" b="1"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9041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operation that hasn’t completed yet, but is expected in the future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Used with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/deferred operations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be hooked to a callback</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5682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5757C6B-7D73-47D1-A4A0-036FA6FE9ADC}"/>
              </a:ext>
            </a:extLst>
          </p:cNvPr>
          <p:cNvSpPr txBox="1">
            <a:spLocks/>
          </p:cNvSpPr>
          <p:nvPr/>
        </p:nvSpPr>
        <p:spPr>
          <a:xfrm>
            <a:off x="5612686" y="2482728"/>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gradFill>
                  <a:gsLst>
                    <a:gs pos="1250">
                      <a:srgbClr val="505050"/>
                    </a:gs>
                    <a:gs pos="100000">
                      <a:srgbClr val="505050"/>
                    </a:gs>
                  </a:gsLst>
                  <a:lin ang="5400000" scaled="0"/>
                </a:gradFill>
              </a:rPr>
              <a:t>we tend to think…</a:t>
            </a:r>
          </a:p>
          <a:p>
            <a:pPr marL="0" marR="0" lvl="0" indent="0" defTabSz="932742" rtl="0" eaLnBrk="1" fontAlgn="auto" latinLnBrk="0" hangingPunct="1">
              <a:lnSpc>
                <a:spcPct val="90000"/>
              </a:lnSpc>
              <a:spcBef>
                <a:spcPct val="0"/>
              </a:spcBef>
              <a:spcAft>
                <a:spcPts val="0"/>
              </a:spcAft>
              <a:buClrTx/>
              <a:buSzTx/>
              <a:buFontTx/>
              <a:buNone/>
              <a:tabLst/>
              <a:defRPr/>
            </a:pP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 name="Title 1">
            <a:extLst>
              <a:ext uri="{FF2B5EF4-FFF2-40B4-BE49-F238E27FC236}">
                <a16:creationId xmlns:a16="http://schemas.microsoft.com/office/drawing/2014/main" id="{1D597875-FA34-4103-90A8-8FCBCF06CD67}"/>
              </a:ext>
            </a:extLst>
          </p:cNvPr>
          <p:cNvSpPr txBox="1">
            <a:spLocks/>
          </p:cNvSpPr>
          <p:nvPr/>
        </p:nvSpPr>
        <p:spPr>
          <a:xfrm>
            <a:off x="5612685" y="3400303"/>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SG" b="1" dirty="0">
                <a:solidFill>
                  <a:srgbClr val="00B050"/>
                </a:solidFill>
              </a:rPr>
              <a:t>SYNCHRONOUSLY</a:t>
            </a:r>
            <a:endParaRPr kumimoji="0" lang="en-SG" sz="4800" b="1" i="0" u="none" strike="noStrike" kern="1200" cap="none" spc="-102" normalizeH="0" baseline="0" noProof="0" dirty="0">
              <a:ln w="3175">
                <a:noFill/>
              </a:ln>
              <a:solidFill>
                <a:srgbClr val="00B050"/>
              </a:solidFill>
              <a:effectLst/>
              <a:uLnTx/>
              <a:uFillTx/>
              <a:latin typeface="Segoe UI Light"/>
            </a:endParaRPr>
          </a:p>
        </p:txBody>
      </p:sp>
      <p:pic>
        <p:nvPicPr>
          <p:cNvPr id="2" name="Picture 2" descr="http://jberger.github.io/MojoliciousIntroduction/sync.jpg">
            <a:extLst>
              <a:ext uri="{FF2B5EF4-FFF2-40B4-BE49-F238E27FC236}">
                <a16:creationId xmlns:a16="http://schemas.microsoft.com/office/drawing/2014/main" id="{DB52BF1B-7ABB-4636-9A1D-C884FBB2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 y="1843087"/>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CD27B7-DBE6-45DF-AFDA-9662A8E6ED29}"/>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3870553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object that can be subscribed to by other objects (observers)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 time – an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 data stream</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Event based</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5294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3108960" y="466667"/>
            <a:ext cx="602361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9" name="TextBox 8">
            <a:extLst>
              <a:ext uri="{FF2B5EF4-FFF2-40B4-BE49-F238E27FC236}">
                <a16:creationId xmlns:a16="http://schemas.microsoft.com/office/drawing/2014/main" id="{7C2A1057-C7DA-4EFE-AB05-7A50C535E2DC}"/>
              </a:ext>
            </a:extLst>
          </p:cNvPr>
          <p:cNvSpPr txBox="1"/>
          <p:nvPr/>
        </p:nvSpPr>
        <p:spPr>
          <a:xfrm>
            <a:off x="5307806" y="2914650"/>
            <a:ext cx="1623060" cy="461665"/>
          </a:xfrm>
          <a:prstGeom prst="rect">
            <a:avLst/>
          </a:prstGeom>
          <a:noFill/>
        </p:spPr>
        <p:txBody>
          <a:bodyPr wrap="square" rtlCol="0">
            <a:spAutoFit/>
          </a:bodyPr>
          <a:lstStyle/>
          <a:p>
            <a:pPr algn="ctr"/>
            <a:r>
              <a:rPr lang="en-US" sz="2400" b="1" dirty="0"/>
              <a:t>CALL</a:t>
            </a:r>
            <a:endParaRPr lang="en-SG" sz="2400" b="1" dirty="0"/>
          </a:p>
        </p:txBody>
      </p:sp>
      <p:cxnSp>
        <p:nvCxnSpPr>
          <p:cNvPr id="11" name="Straight Arrow Connector 10">
            <a:extLst>
              <a:ext uri="{FF2B5EF4-FFF2-40B4-BE49-F238E27FC236}">
                <a16:creationId xmlns:a16="http://schemas.microsoft.com/office/drawing/2014/main" id="{207286CD-0B6F-4106-9081-06C2BFAD0E29}"/>
              </a:ext>
            </a:extLst>
          </p:cNvPr>
          <p:cNvCxnSpPr>
            <a:cxnSpLocks/>
          </p:cNvCxnSpPr>
          <p:nvPr/>
        </p:nvCxnSpPr>
        <p:spPr>
          <a:xfrm flipH="1">
            <a:off x="5157073" y="3669030"/>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D421D-457A-4137-9973-77310187F1DE}"/>
              </a:ext>
            </a:extLst>
          </p:cNvPr>
          <p:cNvSpPr txBox="1"/>
          <p:nvPr/>
        </p:nvSpPr>
        <p:spPr>
          <a:xfrm>
            <a:off x="5307806" y="4649912"/>
            <a:ext cx="1623060" cy="461665"/>
          </a:xfrm>
          <a:prstGeom prst="rect">
            <a:avLst/>
          </a:prstGeom>
          <a:noFill/>
        </p:spPr>
        <p:txBody>
          <a:bodyPr wrap="square" rtlCol="0">
            <a:spAutoFit/>
          </a:bodyPr>
          <a:lstStyle/>
          <a:p>
            <a:pPr algn="ctr"/>
            <a:r>
              <a:rPr lang="en-US" sz="2400" b="1" dirty="0"/>
              <a:t>PROMISE</a:t>
            </a:r>
            <a:endParaRPr lang="en-SG" sz="2400" b="1" dirty="0"/>
          </a:p>
        </p:txBody>
      </p:sp>
      <p:cxnSp>
        <p:nvCxnSpPr>
          <p:cNvPr id="16" name="Straight Arrow Connector 15">
            <a:extLst>
              <a:ext uri="{FF2B5EF4-FFF2-40B4-BE49-F238E27FC236}">
                <a16:creationId xmlns:a16="http://schemas.microsoft.com/office/drawing/2014/main" id="{52B594FB-5363-4ABC-ADAF-76B54B2DDA84}"/>
              </a:ext>
            </a:extLst>
          </p:cNvPr>
          <p:cNvCxnSpPr>
            <a:cxnSpLocks/>
          </p:cNvCxnSpPr>
          <p:nvPr/>
        </p:nvCxnSpPr>
        <p:spPr>
          <a:xfrm>
            <a:off x="5157073" y="4386888"/>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3889427-4241-467A-99A5-8069C3CD4C87}"/>
              </a:ext>
            </a:extLst>
          </p:cNvPr>
          <p:cNvSpPr/>
          <p:nvPr/>
        </p:nvSpPr>
        <p:spPr>
          <a:xfrm>
            <a:off x="1783080" y="3145482"/>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40772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22" presetClass="entr" presetSubtype="8" fill="hold" nodeType="withEffect">
                                  <p:stCondLst>
                                    <p:cond delay="100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accel="50000" decel="50000" fill="hold" grpId="1" nodeType="withEffect">
                                  <p:stCondLst>
                                    <p:cond delay="0"/>
                                  </p:stCondLst>
                                  <p:childTnLst>
                                    <p:animMotion origin="layout" path="M -2.91667E-6 1.11111E-6 L 0.61602 0.00417 " pathEditMode="relative" rAng="0" ptsTypes="AA">
                                      <p:cBhvr>
                                        <p:cTn id="37" dur="2000" fill="hold"/>
                                        <p:tgtEl>
                                          <p:spTgt spid="17"/>
                                        </p:tgtEl>
                                        <p:attrNameLst>
                                          <p:attrName>ppt_x</p:attrName>
                                          <p:attrName>ppt_y</p:attrName>
                                        </p:attrNameLst>
                                      </p:cBhvr>
                                      <p:rCtr x="3079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7" grpId="0" animBg="1"/>
      <p:bldP spid="1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7728584" y="4209010"/>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OBSERVER</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444817" y="4209009"/>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5157073" y="3424535"/>
            <a:ext cx="1961435" cy="461665"/>
          </a:xfrm>
          <a:prstGeom prst="rect">
            <a:avLst/>
          </a:prstGeom>
          <a:noFill/>
        </p:spPr>
        <p:txBody>
          <a:bodyPr wrap="square" rtlCol="0">
            <a:spAutoFit/>
          </a:bodyPr>
          <a:lstStyle/>
          <a:p>
            <a:pPr algn="ctr"/>
            <a:r>
              <a:rPr lang="en-US" sz="2400" b="1" dirty="0"/>
              <a:t>SUBSCRIBE</a:t>
            </a:r>
            <a:endParaRPr lang="en-SG" sz="2400"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5157073" y="4171950"/>
            <a:ext cx="192452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2" name="Oval 11">
            <a:extLst>
              <a:ext uri="{FF2B5EF4-FFF2-40B4-BE49-F238E27FC236}">
                <a16:creationId xmlns:a16="http://schemas.microsoft.com/office/drawing/2014/main" id="{F8887760-9A9E-435B-A592-17B511A0128F}"/>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5" name="Oval 14">
            <a:extLst>
              <a:ext uri="{FF2B5EF4-FFF2-40B4-BE49-F238E27FC236}">
                <a16:creationId xmlns:a16="http://schemas.microsoft.com/office/drawing/2014/main" id="{F973FAB4-51BB-4882-A493-BB40B62CEAC5}"/>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3213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2"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par>
                          <p:cTn id="19" fill="hold">
                            <p:stCondLst>
                              <p:cond delay="500"/>
                            </p:stCondLst>
                            <p:childTnLst>
                              <p:par>
                                <p:cTn id="20" presetID="10" presetClass="exit" presetSubtype="0" fill="hold" grpId="2" nodeType="after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accel="37000" decel="35000" fill="hold" grpId="1" nodeType="withEffect">
                                  <p:stCondLst>
                                    <p:cond delay="0"/>
                                  </p:stCondLst>
                                  <p:childTnLst>
                                    <p:animMotion origin="layout" path="M -4.375E-6 -3.7037E-7 L 0.61602 0.00417 " pathEditMode="relative" rAng="0" ptsTypes="AA">
                                      <p:cBhvr>
                                        <p:cTn id="31" dur="2000" fill="hold"/>
                                        <p:tgtEl>
                                          <p:spTgt spid="20"/>
                                        </p:tgtEl>
                                        <p:attrNameLst>
                                          <p:attrName>ppt_x</p:attrName>
                                          <p:attrName>ppt_y</p:attrName>
                                        </p:attrNameLst>
                                      </p:cBhvr>
                                      <p:rCtr x="30794" y="208"/>
                                    </p:animMotion>
                                  </p:childTnLst>
                                </p:cTn>
                              </p:par>
                            </p:childTnLst>
                          </p:cTn>
                        </p:par>
                        <p:par>
                          <p:cTn id="32" fill="hold">
                            <p:stCondLst>
                              <p:cond delay="3000"/>
                            </p:stCondLst>
                            <p:childTnLst>
                              <p:par>
                                <p:cTn id="33" presetID="10" presetClass="exit" presetSubtype="0" fill="hold" grpId="2" nodeType="after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path" presetSubtype="0" accel="37000" decel="35000" fill="hold" grpId="1" nodeType="withEffect">
                                  <p:stCondLst>
                                    <p:cond delay="600"/>
                                  </p:stCondLst>
                                  <p:childTnLst>
                                    <p:animMotion origin="layout" path="M -4.375E-6 -3.7037E-7 L 0.61602 0.00417 " pathEditMode="relative" rAng="0" ptsTypes="AA">
                                      <p:cBhvr>
                                        <p:cTn id="41" dur="2000" fill="hold"/>
                                        <p:tgtEl>
                                          <p:spTgt spid="12"/>
                                        </p:tgtEl>
                                        <p:attrNameLst>
                                          <p:attrName>ppt_x</p:attrName>
                                          <p:attrName>ppt_y</p:attrName>
                                        </p:attrNameLst>
                                      </p:cBhvr>
                                      <p:rCtr x="30794" y="208"/>
                                    </p:animMotion>
                                  </p:childTnLst>
                                </p:cTn>
                              </p:par>
                            </p:childTnLst>
                          </p:cTn>
                        </p:par>
                        <p:par>
                          <p:cTn id="42" fill="hold">
                            <p:stCondLst>
                              <p:cond delay="6100"/>
                            </p:stCondLst>
                            <p:childTnLst>
                              <p:par>
                                <p:cTn id="43" presetID="10" presetClass="exit" presetSubtype="0" fill="hold" grpId="2" nodeType="after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par>
                          <p:cTn id="46" fill="hold">
                            <p:stCondLst>
                              <p:cond delay="66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42" presetClass="path" presetSubtype="0" accel="37000" decel="35000" fill="hold" grpId="1" nodeType="withEffect">
                                  <p:stCondLst>
                                    <p:cond delay="600"/>
                                  </p:stCondLst>
                                  <p:childTnLst>
                                    <p:animMotion origin="layout" path="M -4.375E-6 -3.7037E-7 L 0.61602 0.00417 " pathEditMode="relative" rAng="0" ptsTypes="AA">
                                      <p:cBhvr>
                                        <p:cTn id="51" dur="2000" fill="hold"/>
                                        <p:tgtEl>
                                          <p:spTgt spid="15"/>
                                        </p:tgtEl>
                                        <p:attrNameLst>
                                          <p:attrName>ppt_x</p:attrName>
                                          <p:attrName>ppt_y</p:attrName>
                                        </p:attrNameLst>
                                      </p:cBhvr>
                                      <p:rCtr x="30794" y="208"/>
                                    </p:animMotion>
                                  </p:childTnLst>
                                </p:cTn>
                              </p:par>
                            </p:childTnLst>
                          </p:cTn>
                        </p:par>
                        <p:par>
                          <p:cTn id="52" fill="hold">
                            <p:stCondLst>
                              <p:cond delay="9200"/>
                            </p:stCondLst>
                            <p:childTnLst>
                              <p:par>
                                <p:cTn id="53" presetID="10" presetClass="exit" presetSubtype="0" fill="hold" grpId="2"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20" grpId="0" animBg="1"/>
      <p:bldP spid="20" grpId="1" animBg="1"/>
      <p:bldP spid="20" grpId="2" animBg="1"/>
      <p:bldP spid="12" grpId="0" animBg="1"/>
      <p:bldP spid="12" grpId="1" animBg="1"/>
      <p:bldP spid="12" grpId="2" animBg="1"/>
      <p:bldP spid="15" grpId="0" animBg="1"/>
      <p:bldP spid="15" grpId="1" animBg="1"/>
      <p:bldP spid="1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2717E3-5D42-460D-85EF-ABDCB8655691}"/>
              </a:ext>
            </a:extLst>
          </p:cNvPr>
          <p:cNvSpPr/>
          <p:nvPr/>
        </p:nvSpPr>
        <p:spPr>
          <a:xfrm>
            <a:off x="2765972" y="2514600"/>
            <a:ext cx="3622940" cy="28460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69429A8B-3B0D-4990-A42A-5C785B9B19F5}"/>
              </a:ext>
            </a:extLst>
          </p:cNvPr>
          <p:cNvSpPr/>
          <p:nvPr/>
        </p:nvSpPr>
        <p:spPr>
          <a:xfrm>
            <a:off x="8309981" y="2514600"/>
            <a:ext cx="3622940" cy="28460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cxnSp>
        <p:nvCxnSpPr>
          <p:cNvPr id="31" name="Straight Arrow Connector 30">
            <a:extLst>
              <a:ext uri="{FF2B5EF4-FFF2-40B4-BE49-F238E27FC236}">
                <a16:creationId xmlns:a16="http://schemas.microsoft.com/office/drawing/2014/main" id="{071807AD-E0FE-4FFA-9137-C5BB4A175639}"/>
              </a:ext>
            </a:extLst>
          </p:cNvPr>
          <p:cNvCxnSpPr>
            <a:cxnSpLocks/>
          </p:cNvCxnSpPr>
          <p:nvPr/>
        </p:nvCxnSpPr>
        <p:spPr>
          <a:xfrm flipH="1">
            <a:off x="1866080" y="3455227"/>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394AFD-C370-4F80-9ADE-8307A5F8DB07}"/>
              </a:ext>
            </a:extLst>
          </p:cNvPr>
          <p:cNvCxnSpPr>
            <a:cxnSpLocks/>
          </p:cNvCxnSpPr>
          <p:nvPr/>
        </p:nvCxnSpPr>
        <p:spPr>
          <a:xfrm>
            <a:off x="1866080" y="4183869"/>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5B2EDD4-5FBA-4D9E-8D72-9C9085760A4E}"/>
              </a:ext>
            </a:extLst>
          </p:cNvPr>
          <p:cNvGrpSpPr/>
          <p:nvPr/>
        </p:nvGrpSpPr>
        <p:grpSpPr>
          <a:xfrm>
            <a:off x="521645" y="2514600"/>
            <a:ext cx="1177290" cy="2914650"/>
            <a:chOff x="521645" y="2514600"/>
            <a:chExt cx="1177290" cy="2914650"/>
          </a:xfrm>
        </p:grpSpPr>
        <p:sp>
          <p:nvSpPr>
            <p:cNvPr id="11" name="Rectangle 10">
              <a:extLst>
                <a:ext uri="{FF2B5EF4-FFF2-40B4-BE49-F238E27FC236}">
                  <a16:creationId xmlns:a16="http://schemas.microsoft.com/office/drawing/2014/main" id="{66B7048E-5886-4A7B-9BBE-DFAD36CA4743}"/>
                </a:ext>
              </a:extLst>
            </p:cNvPr>
            <p:cNvSpPr/>
            <p:nvPr/>
          </p:nvSpPr>
          <p:spPr>
            <a:xfrm>
              <a:off x="521645" y="2514600"/>
              <a:ext cx="1177290" cy="291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81BA52EC-C508-4B74-A6CF-BD31281283AC}"/>
                </a:ext>
              </a:extLst>
            </p:cNvPr>
            <p:cNvSpPr/>
            <p:nvPr/>
          </p:nvSpPr>
          <p:spPr>
            <a:xfrm>
              <a:off x="630230" y="286512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5" name="Oval 14">
              <a:extLst>
                <a:ext uri="{FF2B5EF4-FFF2-40B4-BE49-F238E27FC236}">
                  <a16:creationId xmlns:a16="http://schemas.microsoft.com/office/drawing/2014/main" id="{34BEA1E7-552A-45D2-BB66-CA531C83FB90}"/>
                </a:ext>
              </a:extLst>
            </p:cNvPr>
            <p:cNvSpPr/>
            <p:nvPr/>
          </p:nvSpPr>
          <p:spPr>
            <a:xfrm>
              <a:off x="1019367"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8AE3E754-34DE-45F9-8511-BA73845B8AA3}"/>
                </a:ext>
              </a:extLst>
            </p:cNvPr>
            <p:cNvSpPr/>
            <p:nvPr/>
          </p:nvSpPr>
          <p:spPr>
            <a:xfrm>
              <a:off x="1304858"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BCBC7DE-D2CB-4145-ADD7-C655D366D131}"/>
                </a:ext>
              </a:extLst>
            </p:cNvPr>
            <p:cNvSpPr/>
            <p:nvPr/>
          </p:nvSpPr>
          <p:spPr>
            <a:xfrm>
              <a:off x="733876" y="294147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0B4348F-C0E5-4E3F-AF51-03044FE9D7FA}"/>
                </a:ext>
              </a:extLst>
            </p:cNvPr>
            <p:cNvSpPr/>
            <p:nvPr/>
          </p:nvSpPr>
          <p:spPr>
            <a:xfrm>
              <a:off x="630230" y="338160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4" name="Oval 23">
              <a:extLst>
                <a:ext uri="{FF2B5EF4-FFF2-40B4-BE49-F238E27FC236}">
                  <a16:creationId xmlns:a16="http://schemas.microsoft.com/office/drawing/2014/main" id="{C0F1A2C2-1326-424E-A55A-119D7B751CC7}"/>
                </a:ext>
              </a:extLst>
            </p:cNvPr>
            <p:cNvSpPr/>
            <p:nvPr/>
          </p:nvSpPr>
          <p:spPr>
            <a:xfrm>
              <a:off x="1019367"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27C86C6-50FE-46F7-8074-B9AB1A71FB6B}"/>
                </a:ext>
              </a:extLst>
            </p:cNvPr>
            <p:cNvSpPr/>
            <p:nvPr/>
          </p:nvSpPr>
          <p:spPr>
            <a:xfrm>
              <a:off x="1304858"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71D036ED-FF85-49A8-AB83-D6C4BD80CC6A}"/>
                </a:ext>
              </a:extLst>
            </p:cNvPr>
            <p:cNvSpPr/>
            <p:nvPr/>
          </p:nvSpPr>
          <p:spPr>
            <a:xfrm>
              <a:off x="733876" y="345795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BCD32A4-2D2D-478E-A425-4CD69643BCEA}"/>
                </a:ext>
              </a:extLst>
            </p:cNvPr>
            <p:cNvSpPr/>
            <p:nvPr/>
          </p:nvSpPr>
          <p:spPr>
            <a:xfrm>
              <a:off x="644240" y="389808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8" name="Oval 27">
              <a:extLst>
                <a:ext uri="{FF2B5EF4-FFF2-40B4-BE49-F238E27FC236}">
                  <a16:creationId xmlns:a16="http://schemas.microsoft.com/office/drawing/2014/main" id="{42EF9002-1B72-4AFB-9983-C25F9375E12E}"/>
                </a:ext>
              </a:extLst>
            </p:cNvPr>
            <p:cNvSpPr/>
            <p:nvPr/>
          </p:nvSpPr>
          <p:spPr>
            <a:xfrm>
              <a:off x="1033377"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252C40C-C508-4299-913F-26BB39BCFF07}"/>
                </a:ext>
              </a:extLst>
            </p:cNvPr>
            <p:cNvSpPr/>
            <p:nvPr/>
          </p:nvSpPr>
          <p:spPr>
            <a:xfrm>
              <a:off x="1318868"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16D5311E-7CA2-4CF3-8513-3A8E20C8F510}"/>
                </a:ext>
              </a:extLst>
            </p:cNvPr>
            <p:cNvSpPr/>
            <p:nvPr/>
          </p:nvSpPr>
          <p:spPr>
            <a:xfrm>
              <a:off x="747886" y="397443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4" name="Oval 33">
            <a:extLst>
              <a:ext uri="{FF2B5EF4-FFF2-40B4-BE49-F238E27FC236}">
                <a16:creationId xmlns:a16="http://schemas.microsoft.com/office/drawing/2014/main" id="{DAF84FBE-DCE5-40EB-892E-FB167148DDF0}"/>
              </a:ext>
            </a:extLst>
          </p:cNvPr>
          <p:cNvSpPr/>
          <p:nvPr/>
        </p:nvSpPr>
        <p:spPr>
          <a:xfrm>
            <a:off x="635460" y="3114544"/>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26.5</a:t>
            </a:r>
            <a:endParaRPr lang="en-SG" sz="2000" b="1" dirty="0"/>
          </a:p>
        </p:txBody>
      </p:sp>
      <p:sp>
        <p:nvSpPr>
          <p:cNvPr id="33" name="Oval 32">
            <a:extLst>
              <a:ext uri="{FF2B5EF4-FFF2-40B4-BE49-F238E27FC236}">
                <a16:creationId xmlns:a16="http://schemas.microsoft.com/office/drawing/2014/main" id="{8D6662DD-A6D6-426C-9341-1BD370B1787D}"/>
              </a:ext>
            </a:extLst>
          </p:cNvPr>
          <p:cNvSpPr/>
          <p:nvPr/>
        </p:nvSpPr>
        <p:spPr>
          <a:xfrm>
            <a:off x="643206" y="3123795"/>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21.8</a:t>
            </a:r>
            <a:endParaRPr lang="en-SG" sz="2000" b="1" dirty="0"/>
          </a:p>
        </p:txBody>
      </p:sp>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2916633"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Service</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8460642"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Component</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8460642" y="4210983"/>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OBSERVER</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2916633" y="4210982"/>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OBSERVABLE</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6549303" y="3273233"/>
            <a:ext cx="1600287" cy="369332"/>
          </a:xfrm>
          <a:prstGeom prst="rect">
            <a:avLst/>
          </a:prstGeom>
          <a:noFill/>
        </p:spPr>
        <p:txBody>
          <a:bodyPr wrap="square" rtlCol="0">
            <a:spAutoFit/>
          </a:bodyPr>
          <a:lstStyle/>
          <a:p>
            <a:pPr algn="ctr"/>
            <a:r>
              <a:rPr lang="en-US" b="1" dirty="0"/>
              <a:t>SUBSCRIBE</a:t>
            </a:r>
            <a:endParaRPr lang="en-SG"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6565579" y="3851910"/>
            <a:ext cx="158401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628163" y="3123413"/>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27.1</a:t>
            </a:r>
            <a:endParaRPr lang="en-SG" sz="2000" b="1" dirty="0"/>
          </a:p>
        </p:txBody>
      </p:sp>
    </p:spTree>
    <p:extLst>
      <p:ext uri="{BB962C8B-B14F-4D97-AF65-F5344CB8AC3E}">
        <p14:creationId xmlns:p14="http://schemas.microsoft.com/office/powerpoint/2010/main" val="38578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2.5E-6 0 L 0.28659 -0.00625 " pathEditMode="relative" rAng="0" ptsTypes="AA">
                                      <p:cBhvr>
                                        <p:cTn id="10" dur="1000" fill="hold"/>
                                        <p:tgtEl>
                                          <p:spTgt spid="20"/>
                                        </p:tgtEl>
                                        <p:attrNameLst>
                                          <p:attrName>ppt_x</p:attrName>
                                          <p:attrName>ppt_y</p:attrName>
                                        </p:attrNameLst>
                                      </p:cBhvr>
                                      <p:rCtr x="14323" y="-324"/>
                                    </p:animMotion>
                                  </p:childTnLst>
                                </p:cTn>
                              </p:par>
                            </p:childTnLst>
                          </p:cTn>
                        </p:par>
                        <p:par>
                          <p:cTn id="11" fill="hold">
                            <p:stCondLst>
                              <p:cond delay="1500"/>
                            </p:stCondLst>
                            <p:childTnLst>
                              <p:par>
                                <p:cTn id="12" presetID="42" presetClass="path" presetSubtype="0" accel="50000" decel="50000" fill="hold" grpId="2" nodeType="afterEffect">
                                  <p:stCondLst>
                                    <p:cond delay="0"/>
                                  </p:stCondLst>
                                  <p:childTnLst>
                                    <p:animMotion origin="layout" path="M 0.28659 -0.00625 L 0.73659 -0.00625 " pathEditMode="relative" rAng="0" ptsTypes="AA">
                                      <p:cBhvr>
                                        <p:cTn id="13" dur="1000" fill="hold"/>
                                        <p:tgtEl>
                                          <p:spTgt spid="20"/>
                                        </p:tgtEl>
                                        <p:attrNameLst>
                                          <p:attrName>ppt_x</p:attrName>
                                          <p:attrName>ppt_y</p:attrName>
                                        </p:attrNameLst>
                                      </p:cBhvr>
                                      <p:rCtr x="22826" y="23"/>
                                    </p:animMotion>
                                  </p:childTnLst>
                                </p:cTn>
                              </p:par>
                            </p:childTnLst>
                          </p:cTn>
                        </p:par>
                        <p:par>
                          <p:cTn id="14" fill="hold">
                            <p:stCondLst>
                              <p:cond delay="2500"/>
                            </p:stCondLst>
                            <p:childTnLst>
                              <p:par>
                                <p:cTn id="15" presetID="10" presetClass="exit" presetSubtype="0" fill="hold" grpId="3" nodeType="after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par>
                          <p:cTn id="22" fill="hold">
                            <p:stCondLst>
                              <p:cond delay="4000"/>
                            </p:stCondLst>
                            <p:childTnLst>
                              <p:par>
                                <p:cTn id="23" presetID="42" presetClass="path" presetSubtype="0" accel="50000" decel="50000" fill="hold" grpId="1" nodeType="afterEffect">
                                  <p:stCondLst>
                                    <p:cond delay="0"/>
                                  </p:stCondLst>
                                  <p:childTnLst>
                                    <p:animMotion origin="layout" path="M 6.25E-7 0 L 0.28659 -0.00625 " pathEditMode="relative" rAng="0" ptsTypes="AA">
                                      <p:cBhvr>
                                        <p:cTn id="24" dur="1000" fill="hold"/>
                                        <p:tgtEl>
                                          <p:spTgt spid="33"/>
                                        </p:tgtEl>
                                        <p:attrNameLst>
                                          <p:attrName>ppt_x</p:attrName>
                                          <p:attrName>ppt_y</p:attrName>
                                        </p:attrNameLst>
                                      </p:cBhvr>
                                      <p:rCtr x="14323" y="-324"/>
                                    </p:animMotion>
                                  </p:childTnLst>
                                </p:cTn>
                              </p:par>
                            </p:childTnLst>
                          </p:cTn>
                        </p:par>
                        <p:par>
                          <p:cTn id="25" fill="hold">
                            <p:stCondLst>
                              <p:cond delay="5000"/>
                            </p:stCondLst>
                            <p:childTnLst>
                              <p:par>
                                <p:cTn id="26" presetID="42" presetClass="path" presetSubtype="0" accel="50000" decel="50000" fill="hold" grpId="2" nodeType="afterEffect">
                                  <p:stCondLst>
                                    <p:cond delay="0"/>
                                  </p:stCondLst>
                                  <p:childTnLst>
                                    <p:animMotion origin="layout" path="M 0.28659 -0.00625 L 0.73659 -0.00625 " pathEditMode="relative" rAng="0" ptsTypes="AA">
                                      <p:cBhvr>
                                        <p:cTn id="27" dur="1000" fill="hold"/>
                                        <p:tgtEl>
                                          <p:spTgt spid="33"/>
                                        </p:tgtEl>
                                        <p:attrNameLst>
                                          <p:attrName>ppt_x</p:attrName>
                                          <p:attrName>ppt_y</p:attrName>
                                        </p:attrNameLst>
                                      </p:cBhvr>
                                      <p:rCtr x="22500" y="0"/>
                                    </p:animMotion>
                                  </p:childTnLst>
                                </p:cTn>
                              </p:par>
                            </p:childTnLst>
                          </p:cTn>
                        </p:par>
                        <p:par>
                          <p:cTn id="28" fill="hold">
                            <p:stCondLst>
                              <p:cond delay="6000"/>
                            </p:stCondLst>
                            <p:childTnLst>
                              <p:par>
                                <p:cTn id="29" presetID="10" presetClass="exit" presetSubtype="0" fill="hold" grpId="3" nodeType="after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7500"/>
                            </p:stCondLst>
                            <p:childTnLst>
                              <p:par>
                                <p:cTn id="37" presetID="42" presetClass="path" presetSubtype="0" accel="50000" decel="50000" fill="hold" grpId="1" nodeType="afterEffect">
                                  <p:stCondLst>
                                    <p:cond delay="0"/>
                                  </p:stCondLst>
                                  <p:childTnLst>
                                    <p:animMotion origin="layout" path="M 1.66667E-6 -1.11111E-6 L 0.28659 -0.00625 " pathEditMode="relative" rAng="0" ptsTypes="AA">
                                      <p:cBhvr>
                                        <p:cTn id="38" dur="1000" fill="hold"/>
                                        <p:tgtEl>
                                          <p:spTgt spid="34"/>
                                        </p:tgtEl>
                                        <p:attrNameLst>
                                          <p:attrName>ppt_x</p:attrName>
                                          <p:attrName>ppt_y</p:attrName>
                                        </p:attrNameLst>
                                      </p:cBhvr>
                                      <p:rCtr x="14323" y="-324"/>
                                    </p:animMotion>
                                  </p:childTnLst>
                                </p:cTn>
                              </p:par>
                            </p:childTnLst>
                          </p:cTn>
                        </p:par>
                        <p:par>
                          <p:cTn id="39" fill="hold">
                            <p:stCondLst>
                              <p:cond delay="8500"/>
                            </p:stCondLst>
                            <p:childTnLst>
                              <p:par>
                                <p:cTn id="40" presetID="42" presetClass="path" presetSubtype="0" accel="50000" decel="50000" fill="hold" grpId="2" nodeType="afterEffect">
                                  <p:stCondLst>
                                    <p:cond delay="0"/>
                                  </p:stCondLst>
                                  <p:childTnLst>
                                    <p:animMotion origin="layout" path="M 0.28659 -0.00625 L 0.73659 -0.00625 " pathEditMode="relative" rAng="0" ptsTypes="AA">
                                      <p:cBhvr>
                                        <p:cTn id="41" dur="1000" fill="hold"/>
                                        <p:tgtEl>
                                          <p:spTgt spid="34"/>
                                        </p:tgtEl>
                                        <p:attrNameLst>
                                          <p:attrName>ppt_x</p:attrName>
                                          <p:attrName>ppt_y</p:attrName>
                                        </p:attrNameLst>
                                      </p:cBhvr>
                                      <p:rCtr x="22500" y="0"/>
                                    </p:animMotion>
                                  </p:childTnLst>
                                </p:cTn>
                              </p:par>
                            </p:childTnLst>
                          </p:cTn>
                        </p:par>
                        <p:par>
                          <p:cTn id="42" fill="hold">
                            <p:stCondLst>
                              <p:cond delay="9500"/>
                            </p:stCondLst>
                            <p:childTnLst>
                              <p:par>
                                <p:cTn id="43" presetID="10" presetClass="exit" presetSubtype="0" fill="hold" grpId="3" nodeType="after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4" grpId="3" animBg="1"/>
      <p:bldP spid="33" grpId="0" animBg="1"/>
      <p:bldP spid="33" grpId="1" animBg="1"/>
      <p:bldP spid="33" grpId="2" animBg="1"/>
      <p:bldP spid="33" grpId="3" animBg="1"/>
      <p:bldP spid="20" grpId="0" animBg="1"/>
      <p:bldP spid="20" grpId="1" animBg="1"/>
      <p:bldP spid="20" grpId="2" animBg="1"/>
      <p:bldP spid="20"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706134" y="1462599"/>
            <a:ext cx="54586" cy="490391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and 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200684" y="1312420"/>
            <a:ext cx="6508726" cy="54312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Returns a single value</a:t>
            </a:r>
          </a:p>
          <a:p>
            <a:pPr>
              <a:defRPr/>
            </a:pPr>
            <a:endParaRPr lang="en-US" sz="40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Cannot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Natively supported in browsers</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167C8DA8-01D4-43EF-B3BB-1497A8636567}"/>
              </a:ext>
            </a:extLst>
          </p:cNvPr>
          <p:cNvSpPr txBox="1">
            <a:spLocks/>
          </p:cNvSpPr>
          <p:nvPr/>
        </p:nvSpPr>
        <p:spPr>
          <a:xfrm>
            <a:off x="5866154" y="1312420"/>
            <a:ext cx="6325846" cy="53512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overtime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Relies on library such as </a:t>
            </a:r>
            <a:r>
              <a:rPr lang="en-US" sz="4000" dirty="0" err="1">
                <a:gradFill>
                  <a:gsLst>
                    <a:gs pos="1250">
                      <a:srgbClr val="505050"/>
                    </a:gs>
                    <a:gs pos="100000">
                      <a:srgbClr val="505050"/>
                    </a:gs>
                  </a:gsLst>
                  <a:lin ang="5400000" scaled="0"/>
                </a:gradFill>
              </a:rPr>
              <a:t>RxJS</a:t>
            </a:r>
            <a:r>
              <a:rPr lang="en-US" sz="4000" dirty="0">
                <a:gradFill>
                  <a:gsLst>
                    <a:gs pos="1250">
                      <a:srgbClr val="505050"/>
                    </a:gs>
                    <a:gs pos="100000">
                      <a:srgbClr val="505050"/>
                    </a:gs>
                  </a:gsLst>
                  <a:lin ang="5400000" scaled="0"/>
                </a:gradFill>
              </a:rPr>
              <a:t> (for now)</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Support standard array functions (map, filter, reduce, etc.)</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682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BAED6-0607-492E-ABC0-49897CBA4489}"/>
              </a:ext>
            </a:extLst>
          </p:cNvPr>
          <p:cNvPicPr>
            <a:picLocks noChangeAspect="1"/>
          </p:cNvPicPr>
          <p:nvPr/>
        </p:nvPicPr>
        <p:blipFill>
          <a:blip r:embed="rId2"/>
          <a:stretch>
            <a:fillRect/>
          </a:stretch>
        </p:blipFill>
        <p:spPr>
          <a:xfrm>
            <a:off x="0" y="286401"/>
            <a:ext cx="12192000" cy="6285197"/>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Stage 1 Draft</a:t>
            </a:r>
          </a:p>
          <a:p>
            <a:pPr>
              <a:defRPr/>
            </a:pPr>
            <a:r>
              <a:rPr lang="en-SG" sz="3600" b="1" dirty="0">
                <a:solidFill>
                  <a:schemeClr val="bg1"/>
                </a:solidFill>
              </a:rPr>
              <a:t>https://tc39.github.io/proposal-observable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58099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856BFB-9707-4798-A12D-562E00297F4F}"/>
              </a:ext>
            </a:extLst>
          </p:cNvPr>
          <p:cNvPicPr>
            <a:picLocks noChangeAspect="1"/>
          </p:cNvPicPr>
          <p:nvPr/>
        </p:nvPicPr>
        <p:blipFill>
          <a:blip r:embed="rId2"/>
          <a:stretch>
            <a:fillRect/>
          </a:stretch>
        </p:blipFill>
        <p:spPr>
          <a:xfrm>
            <a:off x="0" y="0"/>
            <a:ext cx="12192000" cy="6313943"/>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a:t>
            </a:r>
            <a:r>
              <a:rPr lang="en-SG" dirty="0" err="1">
                <a:solidFill>
                  <a:schemeClr val="bg1"/>
                </a:solidFill>
              </a:rPr>
              <a:t>Github</a:t>
            </a:r>
            <a:r>
              <a:rPr lang="en-SG" dirty="0">
                <a:solidFill>
                  <a:schemeClr val="bg1"/>
                </a:solidFill>
              </a:rPr>
              <a:t> Repo</a:t>
            </a:r>
          </a:p>
          <a:p>
            <a:pPr>
              <a:defRPr/>
            </a:pPr>
            <a:r>
              <a:rPr lang="en-SG" sz="3600" b="1" dirty="0">
                <a:solidFill>
                  <a:schemeClr val="bg1"/>
                </a:solidFill>
              </a:rPr>
              <a:t>https://github.com/tc39/proposal-observable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Tree>
    <p:extLst>
      <p:ext uri="{BB962C8B-B14F-4D97-AF65-F5344CB8AC3E}">
        <p14:creationId xmlns:p14="http://schemas.microsoft.com/office/powerpoint/2010/main" val="218501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MAKE ASYNC GREAT AGAIN</a:t>
            </a:r>
          </a:p>
        </p:txBody>
      </p:sp>
    </p:spTree>
    <p:extLst>
      <p:ext uri="{BB962C8B-B14F-4D97-AF65-F5344CB8AC3E}">
        <p14:creationId xmlns:p14="http://schemas.microsoft.com/office/powerpoint/2010/main" val="227596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7FDA97-E8C3-4152-AA43-750E8E49CFDF}"/>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Rectangle 12">
            <a:extLst>
              <a:ext uri="{FF2B5EF4-FFF2-40B4-BE49-F238E27FC236}">
                <a16:creationId xmlns:a16="http://schemas.microsoft.com/office/drawing/2014/main" id="{D16D1C32-FDAB-493D-A7E7-C84BE3EC10A2}"/>
              </a:ext>
            </a:extLst>
          </p:cNvPr>
          <p:cNvSpPr/>
          <p:nvPr/>
        </p:nvSpPr>
        <p:spPr>
          <a:xfrm>
            <a:off x="4143560" y="1348740"/>
            <a:ext cx="3622940" cy="765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OBSERVABLE</a:t>
            </a:r>
            <a:endParaRPr lang="en-SG" sz="2800" dirty="0"/>
          </a:p>
        </p:txBody>
      </p:sp>
      <p:sp>
        <p:nvSpPr>
          <p:cNvPr id="14" name="Rectangle 13">
            <a:extLst>
              <a:ext uri="{FF2B5EF4-FFF2-40B4-BE49-F238E27FC236}">
                <a16:creationId xmlns:a16="http://schemas.microsoft.com/office/drawing/2014/main" id="{B592F61E-75FE-412F-ACBE-33E656F59E15}"/>
              </a:ext>
            </a:extLst>
          </p:cNvPr>
          <p:cNvSpPr/>
          <p:nvPr/>
        </p:nvSpPr>
        <p:spPr>
          <a:xfrm>
            <a:off x="4143560" y="3478530"/>
            <a:ext cx="3622940" cy="765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OBSERVER</a:t>
            </a:r>
            <a:endParaRPr lang="en-SG" sz="2800" dirty="0"/>
          </a:p>
        </p:txBody>
      </p:sp>
      <p:cxnSp>
        <p:nvCxnSpPr>
          <p:cNvPr id="18" name="Straight Arrow Connector 17">
            <a:extLst>
              <a:ext uri="{FF2B5EF4-FFF2-40B4-BE49-F238E27FC236}">
                <a16:creationId xmlns:a16="http://schemas.microsoft.com/office/drawing/2014/main" id="{0516B8A4-5B1A-41FA-A802-3AED25FE1B90}"/>
              </a:ext>
            </a:extLst>
          </p:cNvPr>
          <p:cNvCxnSpPr>
            <a:cxnSpLocks/>
          </p:cNvCxnSpPr>
          <p:nvPr/>
        </p:nvCxnSpPr>
        <p:spPr>
          <a:xfrm flipV="1">
            <a:off x="5955030" y="2240280"/>
            <a:ext cx="0" cy="10777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D3E27E-E756-4659-B375-C81164508B15}"/>
              </a:ext>
            </a:extLst>
          </p:cNvPr>
          <p:cNvSpPr txBox="1"/>
          <p:nvPr/>
        </p:nvSpPr>
        <p:spPr>
          <a:xfrm>
            <a:off x="6172200" y="2565707"/>
            <a:ext cx="2217420" cy="461665"/>
          </a:xfrm>
          <a:prstGeom prst="rect">
            <a:avLst/>
          </a:prstGeom>
          <a:noFill/>
        </p:spPr>
        <p:txBody>
          <a:bodyPr wrap="square" rtlCol="0">
            <a:spAutoFit/>
          </a:bodyPr>
          <a:lstStyle/>
          <a:p>
            <a:pPr algn="ctr"/>
            <a:r>
              <a:rPr lang="en-US" sz="2400" b="1" dirty="0"/>
              <a:t>SUBSCRIPTION</a:t>
            </a:r>
            <a:endParaRPr lang="en-SG" sz="2400" b="1" dirty="0"/>
          </a:p>
        </p:txBody>
      </p:sp>
      <p:sp>
        <p:nvSpPr>
          <p:cNvPr id="20" name="Rectangle 19">
            <a:extLst>
              <a:ext uri="{FF2B5EF4-FFF2-40B4-BE49-F238E27FC236}">
                <a16:creationId xmlns:a16="http://schemas.microsoft.com/office/drawing/2014/main" id="{AE008CB1-DF0E-4436-B2A8-D14AB3337149}"/>
              </a:ext>
            </a:extLst>
          </p:cNvPr>
          <p:cNvSpPr/>
          <p:nvPr/>
        </p:nvSpPr>
        <p:spPr>
          <a:xfrm>
            <a:off x="4143560" y="44733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next( )</a:t>
            </a:r>
            <a:endParaRPr lang="en-SG" sz="2800" dirty="0">
              <a:solidFill>
                <a:schemeClr val="accent2"/>
              </a:solidFill>
            </a:endParaRPr>
          </a:p>
        </p:txBody>
      </p:sp>
      <p:sp>
        <p:nvSpPr>
          <p:cNvPr id="21" name="Rectangle 20">
            <a:extLst>
              <a:ext uri="{FF2B5EF4-FFF2-40B4-BE49-F238E27FC236}">
                <a16:creationId xmlns:a16="http://schemas.microsoft.com/office/drawing/2014/main" id="{3658E679-332D-4E6D-B5FC-1110E62ACAE5}"/>
              </a:ext>
            </a:extLst>
          </p:cNvPr>
          <p:cNvSpPr/>
          <p:nvPr/>
        </p:nvSpPr>
        <p:spPr>
          <a:xfrm>
            <a:off x="4143560" y="51824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error( )</a:t>
            </a:r>
            <a:endParaRPr lang="en-SG" sz="2800" dirty="0">
              <a:solidFill>
                <a:schemeClr val="accent2"/>
              </a:solidFill>
            </a:endParaRPr>
          </a:p>
        </p:txBody>
      </p:sp>
      <p:sp>
        <p:nvSpPr>
          <p:cNvPr id="22" name="Rectangle 21">
            <a:extLst>
              <a:ext uri="{FF2B5EF4-FFF2-40B4-BE49-F238E27FC236}">
                <a16:creationId xmlns:a16="http://schemas.microsoft.com/office/drawing/2014/main" id="{9AE1770F-EB58-4A29-A542-7AF9CFF51619}"/>
              </a:ext>
            </a:extLst>
          </p:cNvPr>
          <p:cNvSpPr/>
          <p:nvPr/>
        </p:nvSpPr>
        <p:spPr>
          <a:xfrm>
            <a:off x="4143560" y="58852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complete( )</a:t>
            </a:r>
            <a:endParaRPr lang="en-SG" sz="2800" dirty="0">
              <a:solidFill>
                <a:schemeClr val="accent2"/>
              </a:solidFill>
            </a:endParaRPr>
          </a:p>
        </p:txBody>
      </p:sp>
      <p:cxnSp>
        <p:nvCxnSpPr>
          <p:cNvPr id="26" name="Connector: Elbow 25">
            <a:extLst>
              <a:ext uri="{FF2B5EF4-FFF2-40B4-BE49-F238E27FC236}">
                <a16:creationId xmlns:a16="http://schemas.microsoft.com/office/drawing/2014/main" id="{E269C6E9-38A7-47CA-8D1D-0DFB361C613F}"/>
              </a:ext>
            </a:extLst>
          </p:cNvPr>
          <p:cNvCxnSpPr>
            <a:cxnSpLocks/>
            <a:stCxn id="13" idx="1"/>
            <a:endCxn id="20" idx="1"/>
          </p:cNvCxnSpPr>
          <p:nvPr/>
        </p:nvCxnSpPr>
        <p:spPr>
          <a:xfrm rot="10800000" flipV="1">
            <a:off x="4143560" y="1731645"/>
            <a:ext cx="12700" cy="3006310"/>
          </a:xfrm>
          <a:prstGeom prst="bentConnector3">
            <a:avLst>
              <a:gd name="adj1" fmla="val 78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2405D9B-9B2A-4214-AE27-6C8BABC173DC}"/>
              </a:ext>
            </a:extLst>
          </p:cNvPr>
          <p:cNvCxnSpPr>
            <a:cxnSpLocks/>
            <a:stCxn id="13" idx="1"/>
            <a:endCxn id="21" idx="1"/>
          </p:cNvCxnSpPr>
          <p:nvPr/>
        </p:nvCxnSpPr>
        <p:spPr>
          <a:xfrm rot="10800000" flipV="1">
            <a:off x="4143560" y="1731645"/>
            <a:ext cx="12700" cy="3715410"/>
          </a:xfrm>
          <a:prstGeom prst="bentConnector3">
            <a:avLst>
              <a:gd name="adj1" fmla="val 114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8B806B-B980-4349-A006-B6DC7146F342}"/>
              </a:ext>
            </a:extLst>
          </p:cNvPr>
          <p:cNvCxnSpPr>
            <a:cxnSpLocks/>
            <a:stCxn id="13" idx="1"/>
            <a:endCxn id="22" idx="1"/>
          </p:cNvCxnSpPr>
          <p:nvPr/>
        </p:nvCxnSpPr>
        <p:spPr>
          <a:xfrm rot="10800000" flipV="1">
            <a:off x="4143560" y="1731645"/>
            <a:ext cx="12700" cy="4418210"/>
          </a:xfrm>
          <a:prstGeom prst="bentConnector3">
            <a:avLst>
              <a:gd name="adj1" fmla="val 1566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0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Connector: Elbow 45">
            <a:extLst>
              <a:ext uri="{FF2B5EF4-FFF2-40B4-BE49-F238E27FC236}">
                <a16:creationId xmlns:a16="http://schemas.microsoft.com/office/drawing/2014/main" id="{BCAAF649-F734-4C37-AB9D-317E62ACE14A}"/>
              </a:ext>
            </a:extLst>
          </p:cNvPr>
          <p:cNvCxnSpPr>
            <a:cxnSpLocks/>
            <a:endCxn id="15" idx="2"/>
          </p:cNvCxnSpPr>
          <p:nvPr/>
        </p:nvCxnSpPr>
        <p:spPr>
          <a:xfrm rot="5400000" flipH="1" flipV="1">
            <a:off x="6224767" y="4626874"/>
            <a:ext cx="1403927" cy="434040"/>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1CD59B-B77A-4EBF-B3A6-9B9B5A185084}"/>
              </a:ext>
            </a:extLst>
          </p:cNvPr>
          <p:cNvSpPr txBox="1">
            <a:spLocks/>
          </p:cNvSpPr>
          <p:nvPr/>
        </p:nvSpPr>
        <p:spPr>
          <a:xfrm>
            <a:off x="127634" y="1899227"/>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3" name="Title 1">
            <a:extLst>
              <a:ext uri="{FF2B5EF4-FFF2-40B4-BE49-F238E27FC236}">
                <a16:creationId xmlns:a16="http://schemas.microsoft.com/office/drawing/2014/main" id="{757B122C-BAB9-45C9-9219-7D75E87BB58B}"/>
              </a:ext>
            </a:extLst>
          </p:cNvPr>
          <p:cNvSpPr txBox="1">
            <a:spLocks/>
          </p:cNvSpPr>
          <p:nvPr/>
        </p:nvSpPr>
        <p:spPr>
          <a:xfrm>
            <a:off x="127634" y="3503698"/>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OBSERVER</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4" name="Title 1">
            <a:extLst>
              <a:ext uri="{FF2B5EF4-FFF2-40B4-BE49-F238E27FC236}">
                <a16:creationId xmlns:a16="http://schemas.microsoft.com/office/drawing/2014/main" id="{4488A083-06A3-476C-9371-A46D662CB1A8}"/>
              </a:ext>
            </a:extLst>
          </p:cNvPr>
          <p:cNvSpPr txBox="1">
            <a:spLocks/>
          </p:cNvSpPr>
          <p:nvPr/>
        </p:nvSpPr>
        <p:spPr>
          <a:xfrm>
            <a:off x="127634" y="5108170"/>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cxnSp>
        <p:nvCxnSpPr>
          <p:cNvPr id="6" name="Straight Arrow Connector 5">
            <a:extLst>
              <a:ext uri="{FF2B5EF4-FFF2-40B4-BE49-F238E27FC236}">
                <a16:creationId xmlns:a16="http://schemas.microsoft.com/office/drawing/2014/main" id="{3D7F5EF1-B92E-450B-BD52-06F473834C68}"/>
              </a:ext>
            </a:extLst>
          </p:cNvPr>
          <p:cNvCxnSpPr>
            <a:cxnSpLocks/>
          </p:cNvCxnSpPr>
          <p:nvPr/>
        </p:nvCxnSpPr>
        <p:spPr>
          <a:xfrm flipV="1">
            <a:off x="3348990" y="2218343"/>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81FD50-F141-4BD3-B552-26FD38DC31CF}"/>
              </a:ext>
            </a:extLst>
          </p:cNvPr>
          <p:cNvCxnSpPr>
            <a:cxnSpLocks/>
          </p:cNvCxnSpPr>
          <p:nvPr/>
        </p:nvCxnSpPr>
        <p:spPr>
          <a:xfrm flipV="1">
            <a:off x="3348990" y="5427285"/>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2FBFA8E-7576-4077-AC9E-2CC5DD1D06E7}"/>
              </a:ext>
            </a:extLst>
          </p:cNvPr>
          <p:cNvSpPr/>
          <p:nvPr/>
        </p:nvSpPr>
        <p:spPr>
          <a:xfrm>
            <a:off x="38747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0" name="Title 1">
            <a:extLst>
              <a:ext uri="{FF2B5EF4-FFF2-40B4-BE49-F238E27FC236}">
                <a16:creationId xmlns:a16="http://schemas.microsoft.com/office/drawing/2014/main" id="{969B64DD-09FE-42D6-AA20-3F6B57856C2D}"/>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 name="Oval 10">
            <a:extLst>
              <a:ext uri="{FF2B5EF4-FFF2-40B4-BE49-F238E27FC236}">
                <a16:creationId xmlns:a16="http://schemas.microsoft.com/office/drawing/2014/main" id="{DE863695-F5BE-4C6C-8C88-EB86D2011744}"/>
              </a:ext>
            </a:extLst>
          </p:cNvPr>
          <p:cNvSpPr/>
          <p:nvPr/>
        </p:nvSpPr>
        <p:spPr>
          <a:xfrm>
            <a:off x="469773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2" name="Oval 11">
            <a:extLst>
              <a:ext uri="{FF2B5EF4-FFF2-40B4-BE49-F238E27FC236}">
                <a16:creationId xmlns:a16="http://schemas.microsoft.com/office/drawing/2014/main" id="{193C3DED-37B8-471F-BF00-CF59DB730053}"/>
              </a:ext>
            </a:extLst>
          </p:cNvPr>
          <p:cNvSpPr/>
          <p:nvPr/>
        </p:nvSpPr>
        <p:spPr>
          <a:xfrm>
            <a:off x="641985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EB9BBD3D-EC83-46AA-AF21-4C59EA92B867}"/>
              </a:ext>
            </a:extLst>
          </p:cNvPr>
          <p:cNvSpPr/>
          <p:nvPr/>
        </p:nvSpPr>
        <p:spPr>
          <a:xfrm>
            <a:off x="89420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E29E20D6-2529-4925-B8A4-BA58A3775187}"/>
              </a:ext>
            </a:extLst>
          </p:cNvPr>
          <p:cNvSpPr/>
          <p:nvPr/>
        </p:nvSpPr>
        <p:spPr>
          <a:xfrm>
            <a:off x="3494815" y="3572486"/>
            <a:ext cx="1948630" cy="570408"/>
          </a:xfrm>
          <a:prstGeom prst="rect">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next( )</a:t>
            </a:r>
            <a:endParaRPr lang="en-SG" sz="2800" dirty="0">
              <a:solidFill>
                <a:schemeClr val="bg1"/>
              </a:solidFill>
            </a:endParaRPr>
          </a:p>
        </p:txBody>
      </p:sp>
      <p:sp>
        <p:nvSpPr>
          <p:cNvPr id="15" name="Rectangle 14">
            <a:extLst>
              <a:ext uri="{FF2B5EF4-FFF2-40B4-BE49-F238E27FC236}">
                <a16:creationId xmlns:a16="http://schemas.microsoft.com/office/drawing/2014/main" id="{A1F48774-4B86-40F4-BD57-37AC571E37C7}"/>
              </a:ext>
            </a:extLst>
          </p:cNvPr>
          <p:cNvSpPr/>
          <p:nvPr/>
        </p:nvSpPr>
        <p:spPr>
          <a:xfrm>
            <a:off x="6169435" y="3571522"/>
            <a:ext cx="1948630" cy="570408"/>
          </a:xfrm>
          <a:prstGeom prst="rect">
            <a:avLst/>
          </a:prstGeom>
          <a:solidFill>
            <a:srgbClr val="FF000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error( )</a:t>
            </a:r>
            <a:endParaRPr lang="en-SG" sz="2800" dirty="0">
              <a:solidFill>
                <a:schemeClr val="bg1"/>
              </a:solidFill>
            </a:endParaRPr>
          </a:p>
        </p:txBody>
      </p:sp>
      <p:sp>
        <p:nvSpPr>
          <p:cNvPr id="16" name="Rectangle 15">
            <a:extLst>
              <a:ext uri="{FF2B5EF4-FFF2-40B4-BE49-F238E27FC236}">
                <a16:creationId xmlns:a16="http://schemas.microsoft.com/office/drawing/2014/main" id="{626693C0-96FC-4F81-9577-D957A6675B04}"/>
              </a:ext>
            </a:extLst>
          </p:cNvPr>
          <p:cNvSpPr/>
          <p:nvPr/>
        </p:nvSpPr>
        <p:spPr>
          <a:xfrm>
            <a:off x="8790715" y="3571523"/>
            <a:ext cx="1948630" cy="570408"/>
          </a:xfrm>
          <a:prstGeom prst="rect">
            <a:avLst/>
          </a:prstGeom>
          <a:solidFill>
            <a:schemeClr val="accent6"/>
          </a:solid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complete( )</a:t>
            </a:r>
            <a:endParaRPr lang="en-SG" sz="2800" dirty="0">
              <a:solidFill>
                <a:schemeClr val="bg1"/>
              </a:solidFill>
            </a:endParaRPr>
          </a:p>
        </p:txBody>
      </p:sp>
      <p:sp>
        <p:nvSpPr>
          <p:cNvPr id="17" name="Oval 16">
            <a:extLst>
              <a:ext uri="{FF2B5EF4-FFF2-40B4-BE49-F238E27FC236}">
                <a16:creationId xmlns:a16="http://schemas.microsoft.com/office/drawing/2014/main" id="{E44D0380-4BE2-4A25-9DEC-2D5EC502356F}"/>
              </a:ext>
            </a:extLst>
          </p:cNvPr>
          <p:cNvSpPr/>
          <p:nvPr/>
        </p:nvSpPr>
        <p:spPr>
          <a:xfrm>
            <a:off x="387477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55A68B93-8FC3-459A-9092-0A382173177D}"/>
              </a:ext>
            </a:extLst>
          </p:cNvPr>
          <p:cNvSpPr/>
          <p:nvPr/>
        </p:nvSpPr>
        <p:spPr>
          <a:xfrm>
            <a:off x="469773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9" name="Rectangle 18">
            <a:extLst>
              <a:ext uri="{FF2B5EF4-FFF2-40B4-BE49-F238E27FC236}">
                <a16:creationId xmlns:a16="http://schemas.microsoft.com/office/drawing/2014/main" id="{C55EC7FF-ED96-42DF-BF30-E0B8016E3643}"/>
              </a:ext>
            </a:extLst>
          </p:cNvPr>
          <p:cNvSpPr/>
          <p:nvPr/>
        </p:nvSpPr>
        <p:spPr>
          <a:xfrm>
            <a:off x="10213565" y="1810651"/>
            <a:ext cx="222025" cy="811530"/>
          </a:xfrm>
          <a:prstGeom prst="rect">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0" name="Cross 19">
            <a:extLst>
              <a:ext uri="{FF2B5EF4-FFF2-40B4-BE49-F238E27FC236}">
                <a16:creationId xmlns:a16="http://schemas.microsoft.com/office/drawing/2014/main" id="{626867DF-9423-4AFD-8536-547030605FD3}"/>
              </a:ext>
            </a:extLst>
          </p:cNvPr>
          <p:cNvSpPr/>
          <p:nvPr/>
        </p:nvSpPr>
        <p:spPr>
          <a:xfrm rot="18832497">
            <a:off x="6396416" y="5126948"/>
            <a:ext cx="641225" cy="648236"/>
          </a:xfrm>
          <a:prstGeom prst="plus">
            <a:avLst>
              <a:gd name="adj" fmla="val 346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Connector: Elbow 22">
            <a:extLst>
              <a:ext uri="{FF2B5EF4-FFF2-40B4-BE49-F238E27FC236}">
                <a16:creationId xmlns:a16="http://schemas.microsoft.com/office/drawing/2014/main" id="{3F43B943-BA86-49BD-8344-79DA12191017}"/>
              </a:ext>
            </a:extLst>
          </p:cNvPr>
          <p:cNvCxnSpPr>
            <a:cxnSpLocks/>
            <a:stCxn id="9" idx="4"/>
            <a:endCxn id="14" idx="0"/>
          </p:cNvCxnSpPr>
          <p:nvPr/>
        </p:nvCxnSpPr>
        <p:spPr>
          <a:xfrm rot="16200000" flipH="1">
            <a:off x="3792059" y="2895414"/>
            <a:ext cx="105696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7941ADA-00C2-44F9-9F6A-B7778958C275}"/>
              </a:ext>
            </a:extLst>
          </p:cNvPr>
          <p:cNvCxnSpPr>
            <a:cxnSpLocks/>
            <a:stCxn id="11" idx="4"/>
            <a:endCxn id="14" idx="0"/>
          </p:cNvCxnSpPr>
          <p:nvPr/>
        </p:nvCxnSpPr>
        <p:spPr>
          <a:xfrm rot="5400000">
            <a:off x="4203539" y="2781114"/>
            <a:ext cx="105696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4EAE7D8-5C12-406A-8139-07359AE843EC}"/>
              </a:ext>
            </a:extLst>
          </p:cNvPr>
          <p:cNvCxnSpPr>
            <a:cxnSpLocks/>
            <a:stCxn id="12" idx="4"/>
            <a:endCxn id="14" idx="0"/>
          </p:cNvCxnSpPr>
          <p:nvPr/>
        </p:nvCxnSpPr>
        <p:spPr>
          <a:xfrm rot="5400000">
            <a:off x="5064599" y="1920054"/>
            <a:ext cx="1056963" cy="224790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21415E1-F7BC-4B50-8315-E05B3201103D}"/>
              </a:ext>
            </a:extLst>
          </p:cNvPr>
          <p:cNvCxnSpPr>
            <a:cxnSpLocks/>
            <a:stCxn id="13" idx="4"/>
            <a:endCxn id="14" idx="0"/>
          </p:cNvCxnSpPr>
          <p:nvPr/>
        </p:nvCxnSpPr>
        <p:spPr>
          <a:xfrm rot="5400000">
            <a:off x="6325709" y="658944"/>
            <a:ext cx="1056963" cy="477012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E2E965CD-C502-43E4-A5B9-CF1CF06E653A}"/>
              </a:ext>
            </a:extLst>
          </p:cNvPr>
          <p:cNvCxnSpPr>
            <a:cxnSpLocks/>
            <a:stCxn id="19" idx="2"/>
            <a:endCxn id="16" idx="0"/>
          </p:cNvCxnSpPr>
          <p:nvPr/>
        </p:nvCxnSpPr>
        <p:spPr>
          <a:xfrm rot="5400000">
            <a:off x="9570133" y="2817078"/>
            <a:ext cx="949342" cy="559548"/>
          </a:xfrm>
          <a:prstGeom prst="bentConnector3">
            <a:avLst>
              <a:gd name="adj1" fmla="val 50000"/>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6A5D8AC-FF2C-4C6A-8707-AC8B3CD90AAB}"/>
              </a:ext>
            </a:extLst>
          </p:cNvPr>
          <p:cNvCxnSpPr>
            <a:cxnSpLocks/>
            <a:stCxn id="17" idx="0"/>
            <a:endCxn id="14" idx="2"/>
          </p:cNvCxnSpPr>
          <p:nvPr/>
        </p:nvCxnSpPr>
        <p:spPr>
          <a:xfrm rot="5400000" flipH="1" flipV="1">
            <a:off x="3815044" y="4499801"/>
            <a:ext cx="101099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DAD73F0-4D8C-432B-A4D2-5DA2C37762A4}"/>
              </a:ext>
            </a:extLst>
          </p:cNvPr>
          <p:cNvCxnSpPr>
            <a:cxnSpLocks/>
            <a:stCxn id="18" idx="0"/>
            <a:endCxn id="14" idx="2"/>
          </p:cNvCxnSpPr>
          <p:nvPr/>
        </p:nvCxnSpPr>
        <p:spPr>
          <a:xfrm rot="16200000" flipV="1">
            <a:off x="4226524" y="4385501"/>
            <a:ext cx="101099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017E54F-1B3B-4732-9420-3A76F09E5782}"/>
              </a:ext>
            </a:extLst>
          </p:cNvPr>
          <p:cNvSpPr/>
          <p:nvPr/>
        </p:nvSpPr>
        <p:spPr>
          <a:xfrm>
            <a:off x="251460" y="3338924"/>
            <a:ext cx="10961370" cy="1031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674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22" presetClass="entr" presetSubtype="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22"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meme.am/cache/instances/folder829/500x/62742829/x-x-everywhere-asynchronous-asynchronous-everywhere.jpg">
            <a:extLst>
              <a:ext uri="{FF2B5EF4-FFF2-40B4-BE49-F238E27FC236}">
                <a16:creationId xmlns:a16="http://schemas.microsoft.com/office/drawing/2014/main" id="{EBDFD544-38D6-459B-A88A-17AC8E9CF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 t="1353" r="2395"/>
          <a:stretch/>
        </p:blipFill>
        <p:spPr bwMode="auto">
          <a:xfrm>
            <a:off x="236219" y="2127645"/>
            <a:ext cx="4625341" cy="26027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39DA429-F03E-4B95-B5FC-53C07EFB6C4A}"/>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4" name="Title 1">
            <a:extLst>
              <a:ext uri="{FF2B5EF4-FFF2-40B4-BE49-F238E27FC236}">
                <a16:creationId xmlns:a16="http://schemas.microsoft.com/office/drawing/2014/main" id="{1D7737D8-2FDB-49C1-8B53-D8FD9953F034}"/>
              </a:ext>
            </a:extLst>
          </p:cNvPr>
          <p:cNvSpPr txBox="1">
            <a:spLocks/>
          </p:cNvSpPr>
          <p:nvPr/>
        </p:nvSpPr>
        <p:spPr>
          <a:xfrm>
            <a:off x="5737860" y="1439957"/>
            <a:ext cx="6068776" cy="422888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SG" dirty="0">
                <a:gradFill>
                  <a:gsLst>
                    <a:gs pos="1250">
                      <a:srgbClr val="505050"/>
                    </a:gs>
                    <a:gs pos="100000">
                      <a:srgbClr val="505050"/>
                    </a:gs>
                  </a:gsLst>
                  <a:lin ang="5400000" scaled="0"/>
                </a:gradFill>
                <a:latin typeface="Segoe UI Light"/>
              </a:rPr>
              <a:t>b</a:t>
            </a:r>
            <a:r>
              <a:rPr kumimoji="0" lang="en-SG" sz="48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ut</a:t>
            </a:r>
            <a: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mostly work… </a:t>
            </a:r>
            <a:r>
              <a:rPr kumimoji="0" lang="en-SG" sz="4800" b="1" i="0" u="none" strike="noStrike" kern="1200" cap="none" spc="-102" normalizeH="0" baseline="0" noProof="0" dirty="0">
                <a:ln w="3175">
                  <a:noFill/>
                </a:ln>
                <a:solidFill>
                  <a:srgbClr val="00B050"/>
                </a:solidFill>
                <a:effectLst/>
                <a:uLnTx/>
                <a:uFillTx/>
                <a:latin typeface="Segoe UI Light"/>
                <a:ea typeface="+mn-ea"/>
                <a:cs typeface="Segoe UI" pitchFamily="34" charset="0"/>
              </a:rPr>
              <a:t>ASYNCHRONOUSLY</a:t>
            </a:r>
          </a:p>
          <a:p>
            <a:pPr marL="685800" indent="-685800">
              <a:buFont typeface="Arial" panose="020B0604020202020204" pitchFamily="34" charset="0"/>
              <a:buChar char="•"/>
              <a:defRPr/>
            </a:pPr>
            <a:r>
              <a:rPr lang="en-SG" dirty="0">
                <a:gradFill>
                  <a:gsLst>
                    <a:gs pos="1250">
                      <a:srgbClr val="505050"/>
                    </a:gs>
                    <a:gs pos="100000">
                      <a:srgbClr val="505050"/>
                    </a:gs>
                  </a:gsLst>
                  <a:lin ang="5400000" scaled="0"/>
                </a:gradFill>
              </a:rPr>
              <a:t>Handling user inputs</a:t>
            </a: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err="1">
                <a:gradFill>
                  <a:gsLst>
                    <a:gs pos="1250">
                      <a:srgbClr val="505050"/>
                    </a:gs>
                    <a:gs pos="100000">
                      <a:srgbClr val="505050"/>
                    </a:gs>
                  </a:gsLst>
                  <a:lin ang="5400000" scaled="0"/>
                </a:gradFill>
              </a:rPr>
              <a:t>nimations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W</a:t>
            </a:r>
            <a:r>
              <a:rPr lang="en-SG" dirty="0" err="1">
                <a:gradFill>
                  <a:gsLst>
                    <a:gs pos="1250">
                      <a:srgbClr val="505050"/>
                    </a:gs>
                    <a:gs pos="100000">
                      <a:srgbClr val="505050"/>
                    </a:gs>
                  </a:gsLst>
                  <a:lin ang="5400000" scaled="0"/>
                </a:gradFill>
              </a:rPr>
              <a:t>ebsockets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a:gradFill>
                  <a:gsLst>
                    <a:gs pos="1250">
                      <a:srgbClr val="505050"/>
                    </a:gs>
                    <a:gs pos="100000">
                      <a:srgbClr val="505050"/>
                    </a:gs>
                  </a:gsLst>
                  <a:lin ang="5400000" scaled="0"/>
                </a:gradFill>
              </a:rPr>
              <a:t>PI calls</a:t>
            </a:r>
          </a:p>
          <a:p>
            <a:pPr marL="0" marR="0" lvl="0" indent="0" defTabSz="932742" rtl="0" eaLnBrk="1" fontAlgn="auto" latinLnBrk="0" hangingPunct="1">
              <a:lnSpc>
                <a:spcPct val="90000"/>
              </a:lnSpc>
              <a:spcBef>
                <a:spcPct val="0"/>
              </a:spcBef>
              <a:spcAft>
                <a:spcPts val="0"/>
              </a:spcAft>
              <a:buClrTx/>
              <a:buSzTx/>
              <a:buFontTx/>
              <a:buNone/>
              <a:tabLst/>
              <a:defRPr/>
            </a:pPr>
            <a:b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996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F828BB8-7BD1-4175-912D-05A76D44761C}"/>
              </a:ext>
            </a:extLst>
          </p:cNvPr>
          <p:cNvPicPr>
            <a:picLocks noChangeAspect="1"/>
          </p:cNvPicPr>
          <p:nvPr/>
        </p:nvPicPr>
        <p:blipFill>
          <a:blip r:embed="rId3"/>
          <a:stretch>
            <a:fillRect/>
          </a:stretch>
        </p:blipFill>
        <p:spPr>
          <a:xfrm>
            <a:off x="0" y="882676"/>
            <a:ext cx="12192000" cy="5092647"/>
          </a:xfrm>
          <a:prstGeom prst="rect">
            <a:avLst/>
          </a:prstGeom>
        </p:spPr>
      </p:pic>
    </p:spTree>
    <p:extLst>
      <p:ext uri="{BB962C8B-B14F-4D97-AF65-F5344CB8AC3E}">
        <p14:creationId xmlns:p14="http://schemas.microsoft.com/office/powerpoint/2010/main" val="115987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233DB920-C745-49E8-9B51-46D3EAEE3FCB}"/>
              </a:ext>
            </a:extLst>
          </p:cNvPr>
          <p:cNvPicPr>
            <a:picLocks noChangeAspect="1"/>
          </p:cNvPicPr>
          <p:nvPr/>
        </p:nvPicPr>
        <p:blipFill>
          <a:blip r:embed="rId3"/>
          <a:stretch>
            <a:fillRect/>
          </a:stretch>
        </p:blipFill>
        <p:spPr>
          <a:xfrm>
            <a:off x="0" y="632403"/>
            <a:ext cx="12192000" cy="5593194"/>
          </a:xfrm>
          <a:prstGeom prst="rect">
            <a:avLst/>
          </a:prstGeom>
        </p:spPr>
      </p:pic>
    </p:spTree>
    <p:extLst>
      <p:ext uri="{BB962C8B-B14F-4D97-AF65-F5344CB8AC3E}">
        <p14:creationId xmlns:p14="http://schemas.microsoft.com/office/powerpoint/2010/main" val="3856280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7D8EA93-1867-413E-90B7-63DDC1798CC9}"/>
              </a:ext>
            </a:extLst>
          </p:cNvPr>
          <p:cNvPicPr>
            <a:picLocks noChangeAspect="1"/>
          </p:cNvPicPr>
          <p:nvPr/>
        </p:nvPicPr>
        <p:blipFill>
          <a:blip r:embed="rId3"/>
          <a:stretch>
            <a:fillRect/>
          </a:stretch>
        </p:blipFill>
        <p:spPr>
          <a:xfrm>
            <a:off x="0" y="709113"/>
            <a:ext cx="12192000" cy="5439773"/>
          </a:xfrm>
          <a:prstGeom prst="rect">
            <a:avLst/>
          </a:prstGeom>
        </p:spPr>
      </p:pic>
    </p:spTree>
    <p:extLst>
      <p:ext uri="{BB962C8B-B14F-4D97-AF65-F5344CB8AC3E}">
        <p14:creationId xmlns:p14="http://schemas.microsoft.com/office/powerpoint/2010/main" val="330674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41C093B-4A2C-4383-BC7C-8AB89AB88080}"/>
              </a:ext>
            </a:extLst>
          </p:cNvPr>
          <p:cNvPicPr>
            <a:picLocks noChangeAspect="1"/>
          </p:cNvPicPr>
          <p:nvPr/>
        </p:nvPicPr>
        <p:blipFill>
          <a:blip r:embed="rId3"/>
          <a:stretch>
            <a:fillRect/>
          </a:stretch>
        </p:blipFill>
        <p:spPr>
          <a:xfrm>
            <a:off x="0" y="158987"/>
            <a:ext cx="12192000" cy="6540025"/>
          </a:xfrm>
          <a:prstGeom prst="rect">
            <a:avLst/>
          </a:prstGeom>
        </p:spPr>
      </p:pic>
    </p:spTree>
    <p:extLst>
      <p:ext uri="{BB962C8B-B14F-4D97-AF65-F5344CB8AC3E}">
        <p14:creationId xmlns:p14="http://schemas.microsoft.com/office/powerpoint/2010/main" val="1724243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57FB6521-48C3-400E-82A8-FFBBF98A6533}"/>
              </a:ext>
            </a:extLst>
          </p:cNvPr>
          <p:cNvPicPr>
            <a:picLocks noChangeAspect="1"/>
          </p:cNvPicPr>
          <p:nvPr/>
        </p:nvPicPr>
        <p:blipFill>
          <a:blip r:embed="rId3"/>
          <a:stretch>
            <a:fillRect/>
          </a:stretch>
        </p:blipFill>
        <p:spPr>
          <a:xfrm>
            <a:off x="0" y="26971"/>
            <a:ext cx="12192000" cy="6804058"/>
          </a:xfrm>
          <a:prstGeom prst="rect">
            <a:avLst/>
          </a:prstGeom>
        </p:spPr>
      </p:pic>
    </p:spTree>
    <p:extLst>
      <p:ext uri="{BB962C8B-B14F-4D97-AF65-F5344CB8AC3E}">
        <p14:creationId xmlns:p14="http://schemas.microsoft.com/office/powerpoint/2010/main" val="4184673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19A0B44-836C-4C1C-8856-EB319860B242}"/>
              </a:ext>
            </a:extLst>
          </p:cNvPr>
          <p:cNvPicPr>
            <a:picLocks noChangeAspect="1"/>
          </p:cNvPicPr>
          <p:nvPr/>
        </p:nvPicPr>
        <p:blipFill>
          <a:blip r:embed="rId3"/>
          <a:stretch>
            <a:fillRect/>
          </a:stretch>
        </p:blipFill>
        <p:spPr>
          <a:xfrm>
            <a:off x="0" y="656152"/>
            <a:ext cx="12192000" cy="5545696"/>
          </a:xfrm>
          <a:prstGeom prst="rect">
            <a:avLst/>
          </a:prstGeom>
        </p:spPr>
      </p:pic>
      <p:sp>
        <p:nvSpPr>
          <p:cNvPr id="5" name="Rectangle 4">
            <a:extLst>
              <a:ext uri="{FF2B5EF4-FFF2-40B4-BE49-F238E27FC236}">
                <a16:creationId xmlns:a16="http://schemas.microsoft.com/office/drawing/2014/main" id="{3FCC06A5-E5E7-4AB0-AF2F-98B8CA4046BD}"/>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COLD OBSERVABLE</a:t>
            </a:r>
            <a:endParaRPr lang="en-SG" sz="4000" dirty="0"/>
          </a:p>
        </p:txBody>
      </p:sp>
    </p:spTree>
    <p:extLst>
      <p:ext uri="{BB962C8B-B14F-4D97-AF65-F5344CB8AC3E}">
        <p14:creationId xmlns:p14="http://schemas.microsoft.com/office/powerpoint/2010/main" val="41778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961B8F6-5EAB-4B54-86F9-EF6E7BABB2AD}"/>
              </a:ext>
            </a:extLst>
          </p:cNvPr>
          <p:cNvPicPr>
            <a:picLocks noChangeAspect="1"/>
          </p:cNvPicPr>
          <p:nvPr/>
        </p:nvPicPr>
        <p:blipFill>
          <a:blip r:embed="rId3"/>
          <a:stretch>
            <a:fillRect/>
          </a:stretch>
        </p:blipFill>
        <p:spPr>
          <a:xfrm>
            <a:off x="0" y="491874"/>
            <a:ext cx="12192000" cy="5874251"/>
          </a:xfrm>
          <a:prstGeom prst="rect">
            <a:avLst/>
          </a:prstGeom>
        </p:spPr>
      </p:pic>
      <p:sp>
        <p:nvSpPr>
          <p:cNvPr id="7" name="Rectangle 6">
            <a:extLst>
              <a:ext uri="{FF2B5EF4-FFF2-40B4-BE49-F238E27FC236}">
                <a16:creationId xmlns:a16="http://schemas.microsoft.com/office/drawing/2014/main" id="{D80A5C41-0359-4630-8B9A-CA9C3375D75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HOT OBSERVABLE</a:t>
            </a:r>
            <a:endParaRPr lang="en-SG" sz="4000" dirty="0"/>
          </a:p>
        </p:txBody>
      </p:sp>
    </p:spTree>
    <p:extLst>
      <p:ext uri="{BB962C8B-B14F-4D97-AF65-F5344CB8AC3E}">
        <p14:creationId xmlns:p14="http://schemas.microsoft.com/office/powerpoint/2010/main" val="346208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DD7AF90-8FDA-46CC-BC5D-F73572AB0E02}"/>
              </a:ext>
            </a:extLst>
          </p:cNvPr>
          <p:cNvPicPr>
            <a:picLocks noChangeAspect="1"/>
          </p:cNvPicPr>
          <p:nvPr/>
        </p:nvPicPr>
        <p:blipFill>
          <a:blip r:embed="rId3"/>
          <a:stretch>
            <a:fillRect/>
          </a:stretch>
        </p:blipFill>
        <p:spPr>
          <a:xfrm>
            <a:off x="0" y="330961"/>
            <a:ext cx="12192000" cy="6196077"/>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SUBSCRIPTION</a:t>
            </a:r>
            <a:endParaRPr lang="en-SG" sz="4000" dirty="0"/>
          </a:p>
        </p:txBody>
      </p:sp>
    </p:spTree>
    <p:extLst>
      <p:ext uri="{BB962C8B-B14F-4D97-AF65-F5344CB8AC3E}">
        <p14:creationId xmlns:p14="http://schemas.microsoft.com/office/powerpoint/2010/main" val="41123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B56A990-C59D-4475-A7DE-2C7A0DE6780B}"/>
              </a:ext>
            </a:extLst>
          </p:cNvPr>
          <p:cNvPicPr>
            <a:picLocks noChangeAspect="1"/>
          </p:cNvPicPr>
          <p:nvPr/>
        </p:nvPicPr>
        <p:blipFill>
          <a:blip r:embed="rId3"/>
          <a:stretch>
            <a:fillRect/>
          </a:stretch>
        </p:blipFill>
        <p:spPr>
          <a:xfrm>
            <a:off x="0" y="509670"/>
            <a:ext cx="12192000" cy="5838660"/>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SUBJECT</a:t>
            </a:r>
            <a:endParaRPr lang="en-SG" sz="4000" dirty="0"/>
          </a:p>
        </p:txBody>
      </p:sp>
    </p:spTree>
    <p:extLst>
      <p:ext uri="{BB962C8B-B14F-4D97-AF65-F5344CB8AC3E}">
        <p14:creationId xmlns:p14="http://schemas.microsoft.com/office/powerpoint/2010/main" val="4137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1723900"/>
            <a:ext cx="3982696" cy="28595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CREATION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from</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interval</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of</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timer</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4183380" y="1721870"/>
            <a:ext cx="3982696"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COMBINATION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combineLatest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merge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race</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startWith</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withLatestFrom</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zip</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9063990" y="1721870"/>
            <a:ext cx="312801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MATH</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count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max</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min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reduce</a:t>
            </a: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173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ACE52BE-38B8-420A-8E9E-B1B019E3F66A}"/>
              </a:ext>
            </a:extLst>
          </p:cNvPr>
          <p:cNvPicPr>
            <a:picLocks noChangeAspect="1"/>
          </p:cNvPicPr>
          <p:nvPr/>
        </p:nvPicPr>
        <p:blipFill>
          <a:blip r:embed="rId3"/>
          <a:stretch>
            <a:fillRect/>
          </a:stretch>
        </p:blipFill>
        <p:spPr>
          <a:xfrm>
            <a:off x="0" y="1204591"/>
            <a:ext cx="12192000" cy="4265938"/>
          </a:xfrm>
          <a:prstGeom prst="rect">
            <a:avLst/>
          </a:prstGeom>
        </p:spPr>
      </p:pic>
    </p:spTree>
    <p:extLst>
      <p:ext uri="{BB962C8B-B14F-4D97-AF65-F5344CB8AC3E}">
        <p14:creationId xmlns:p14="http://schemas.microsoft.com/office/powerpoint/2010/main" val="3884759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900940"/>
            <a:ext cx="3982696" cy="624281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FILTERING</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debounce</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distinct</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elementAt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filter</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find</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first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sample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skip</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take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throttle</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8952254" y="900940"/>
            <a:ext cx="323088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b="1" dirty="0">
                <a:solidFill>
                  <a:srgbClr val="00B050"/>
                </a:solidFill>
              </a:rPr>
              <a:t>UTILITY</a:t>
            </a:r>
            <a:endParaRPr lang="en-SG" sz="4400" b="1" dirty="0">
              <a:solidFill>
                <a:srgbClr val="00B050"/>
              </a:soli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delay</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delayWhen</a:t>
            </a:r>
            <a:endParaRPr lang="en-US" sz="3600" dirty="0">
              <a:gradFill>
                <a:gsLst>
                  <a:gs pos="1250">
                    <a:srgbClr val="505050"/>
                  </a:gs>
                  <a:gs pos="100000">
                    <a:srgbClr val="505050"/>
                  </a:gs>
                </a:gsLst>
                <a:lin ang="5400000" scaled="0"/>
              </a:gradFill>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3778274" y="900940"/>
            <a:ext cx="493395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TRANSFORMATION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buffer</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map</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mergeMap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airwi</a:t>
            </a:r>
            <a:r>
              <a:rPr lang="en-US" sz="3600" dirty="0">
                <a:gradFill>
                  <a:gsLst>
                    <a:gs pos="1250">
                      <a:srgbClr val="505050"/>
                    </a:gs>
                    <a:gs pos="100000">
                      <a:srgbClr val="505050"/>
                    </a:gs>
                  </a:gsLst>
                  <a:lin ang="5400000" scaled="0"/>
                </a:gradFill>
                <a:latin typeface="Segoe UI Light"/>
              </a:rPr>
              <a:t>se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luck</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repeat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s</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latin typeface="Segoe UI Light"/>
              </a:rPr>
              <a:t>switchMap</a:t>
            </a:r>
            <a:endParaRPr lang="en-US" sz="3600" dirty="0">
              <a:gradFill>
                <a:gsLst>
                  <a:gs pos="1250">
                    <a:srgbClr val="505050"/>
                  </a:gs>
                  <a:gs pos="100000">
                    <a:srgbClr val="505050"/>
                  </a:gs>
                </a:gsLst>
                <a:lin ang="5400000" scaled="0"/>
              </a:gradFill>
              <a:latin typeface="Segoe UI Light"/>
            </a:endParaRPr>
          </a:p>
          <a:p>
            <a:pPr marL="685800" indent="-685800">
              <a:buFont typeface="Arial" panose="020B0604020202020204" pitchFamily="34" charset="0"/>
              <a:buChar char="•"/>
              <a:defRPr/>
            </a:pP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switchMapTo</a:t>
            </a:r>
            <a:endPar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701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6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280995A-B31C-450A-B715-53B787F68EF6}"/>
              </a:ext>
            </a:extLst>
          </p:cNvPr>
          <p:cNvPicPr>
            <a:picLocks noChangeAspect="1"/>
          </p:cNvPicPr>
          <p:nvPr/>
        </p:nvPicPr>
        <p:blipFill>
          <a:blip r:embed="rId3"/>
          <a:stretch>
            <a:fillRect/>
          </a:stretch>
        </p:blipFill>
        <p:spPr>
          <a:xfrm>
            <a:off x="0" y="737491"/>
            <a:ext cx="12192000" cy="5383018"/>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EVERY OPERATOR</a:t>
            </a:r>
            <a:endParaRPr lang="en-SG" sz="4000" dirty="0"/>
          </a:p>
        </p:txBody>
      </p:sp>
    </p:spTree>
    <p:extLst>
      <p:ext uri="{BB962C8B-B14F-4D97-AF65-F5344CB8AC3E}">
        <p14:creationId xmlns:p14="http://schemas.microsoft.com/office/powerpoint/2010/main" val="309749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30903E8D-3F2A-409A-9650-8AC42DFD2A0F}"/>
              </a:ext>
            </a:extLst>
          </p:cNvPr>
          <p:cNvPicPr>
            <a:picLocks noChangeAspect="1"/>
          </p:cNvPicPr>
          <p:nvPr/>
        </p:nvPicPr>
        <p:blipFill>
          <a:blip r:embed="rId3"/>
          <a:stretch>
            <a:fillRect/>
          </a:stretch>
        </p:blipFill>
        <p:spPr>
          <a:xfrm>
            <a:off x="0" y="461682"/>
            <a:ext cx="12192000" cy="5020235"/>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TAKE &amp; CONCAT OPERATOR</a:t>
            </a:r>
            <a:endParaRPr lang="en-SG" sz="4000" dirty="0"/>
          </a:p>
        </p:txBody>
      </p:sp>
    </p:spTree>
    <p:extLst>
      <p:ext uri="{BB962C8B-B14F-4D97-AF65-F5344CB8AC3E}">
        <p14:creationId xmlns:p14="http://schemas.microsoft.com/office/powerpoint/2010/main" val="3073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0617CCD3-EB35-4B3B-8FA9-BF7DF2AB3768}"/>
              </a:ext>
            </a:extLst>
          </p:cNvPr>
          <p:cNvPicPr>
            <a:picLocks noChangeAspect="1"/>
          </p:cNvPicPr>
          <p:nvPr/>
        </p:nvPicPr>
        <p:blipFill>
          <a:blip r:embed="rId3"/>
          <a:stretch>
            <a:fillRect/>
          </a:stretch>
        </p:blipFill>
        <p:spPr>
          <a:xfrm>
            <a:off x="0" y="1297739"/>
            <a:ext cx="12192000" cy="4262521"/>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MAP OPERATOR</a:t>
            </a:r>
            <a:endParaRPr lang="en-SG" sz="4000" dirty="0"/>
          </a:p>
        </p:txBody>
      </p:sp>
    </p:spTree>
    <p:extLst>
      <p:ext uri="{BB962C8B-B14F-4D97-AF65-F5344CB8AC3E}">
        <p14:creationId xmlns:p14="http://schemas.microsoft.com/office/powerpoint/2010/main" val="22728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BEE8758-982B-4DD9-8B76-A003F93773E9}"/>
              </a:ext>
            </a:extLst>
          </p:cNvPr>
          <p:cNvPicPr>
            <a:picLocks noChangeAspect="1"/>
          </p:cNvPicPr>
          <p:nvPr/>
        </p:nvPicPr>
        <p:blipFill>
          <a:blip r:embed="rId3"/>
          <a:stretch>
            <a:fillRect/>
          </a:stretch>
        </p:blipFill>
        <p:spPr>
          <a:xfrm>
            <a:off x="0" y="1358826"/>
            <a:ext cx="12192000" cy="4140347"/>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REDUCE OPERATOR</a:t>
            </a:r>
            <a:endParaRPr lang="en-SG" sz="4000" dirty="0"/>
          </a:p>
        </p:txBody>
      </p:sp>
    </p:spTree>
    <p:extLst>
      <p:ext uri="{BB962C8B-B14F-4D97-AF65-F5344CB8AC3E}">
        <p14:creationId xmlns:p14="http://schemas.microsoft.com/office/powerpoint/2010/main" val="15776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2A4EF9-7268-444A-BBD3-78CD1EA34C12}"/>
              </a:ext>
            </a:extLst>
          </p:cNvPr>
          <p:cNvPicPr>
            <a:picLocks noChangeAspect="1"/>
          </p:cNvPicPr>
          <p:nvPr/>
        </p:nvPicPr>
        <p:blipFill>
          <a:blip r:embed="rId2"/>
          <a:stretch>
            <a:fillRect/>
          </a:stretch>
        </p:blipFill>
        <p:spPr>
          <a:xfrm>
            <a:off x="312821" y="0"/>
            <a:ext cx="11566358" cy="6858000"/>
          </a:xfrm>
          <a:prstGeom prst="rect">
            <a:avLst/>
          </a:prstGeom>
        </p:spPr>
      </p:pic>
      <p:sp>
        <p:nvSpPr>
          <p:cNvPr id="8" name="Rectangle 7">
            <a:extLst>
              <a:ext uri="{FF2B5EF4-FFF2-40B4-BE49-F238E27FC236}">
                <a16:creationId xmlns:a16="http://schemas.microsoft.com/office/drawing/2014/main" id="{4BF5E45A-A692-4550-928D-2D51633AB6F3}"/>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http://rxmarbles.com</a:t>
            </a:r>
            <a:endParaRPr lang="en-SG" sz="4000" dirty="0"/>
          </a:p>
        </p:txBody>
      </p:sp>
    </p:spTree>
    <p:extLst>
      <p:ext uri="{BB962C8B-B14F-4D97-AF65-F5344CB8AC3E}">
        <p14:creationId xmlns:p14="http://schemas.microsoft.com/office/powerpoint/2010/main" val="306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DEMO</a:t>
            </a:r>
          </a:p>
        </p:txBody>
      </p:sp>
    </p:spTree>
    <p:extLst>
      <p:ext uri="{BB962C8B-B14F-4D97-AF65-F5344CB8AC3E}">
        <p14:creationId xmlns:p14="http://schemas.microsoft.com/office/powerpoint/2010/main" val="201871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onkey emoji">
            <a:extLst>
              <a:ext uri="{FF2B5EF4-FFF2-40B4-BE49-F238E27FC236}">
                <a16:creationId xmlns:a16="http://schemas.microsoft.com/office/drawing/2014/main" id="{12EBC113-B775-4C0E-9D92-2AEBDC37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0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16DDC-FB63-48CB-B564-B4C3519DA7EA}"/>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361AD33-10EE-4D37-87A1-33039BD66757}"/>
              </a:ext>
            </a:extLst>
          </p:cNvPr>
          <p:cNvPicPr>
            <a:picLocks noChangeAspect="1"/>
          </p:cNvPicPr>
          <p:nvPr/>
        </p:nvPicPr>
        <p:blipFill>
          <a:blip r:embed="rId3"/>
          <a:stretch>
            <a:fillRect/>
          </a:stretch>
        </p:blipFill>
        <p:spPr>
          <a:xfrm>
            <a:off x="0" y="693997"/>
            <a:ext cx="12192000" cy="5470005"/>
          </a:xfrm>
          <a:prstGeom prst="rect">
            <a:avLst/>
          </a:prstGeom>
        </p:spPr>
      </p:pic>
    </p:spTree>
    <p:extLst>
      <p:ext uri="{BB962C8B-B14F-4D97-AF65-F5344CB8AC3E}">
        <p14:creationId xmlns:p14="http://schemas.microsoft.com/office/powerpoint/2010/main" val="273810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404907F8-87C9-4071-B4C6-74805626452F}"/>
              </a:ext>
            </a:extLst>
          </p:cNvPr>
          <p:cNvPicPr>
            <a:picLocks noChangeAspect="1"/>
          </p:cNvPicPr>
          <p:nvPr/>
        </p:nvPicPr>
        <p:blipFill>
          <a:blip r:embed="rId3"/>
          <a:stretch>
            <a:fillRect/>
          </a:stretch>
        </p:blipFill>
        <p:spPr>
          <a:xfrm>
            <a:off x="0" y="624910"/>
            <a:ext cx="12192000" cy="5608180"/>
          </a:xfrm>
          <a:prstGeom prst="rect">
            <a:avLst/>
          </a:prstGeom>
        </p:spPr>
      </p:pic>
    </p:spTree>
    <p:extLst>
      <p:ext uri="{BB962C8B-B14F-4D97-AF65-F5344CB8AC3E}">
        <p14:creationId xmlns:p14="http://schemas.microsoft.com/office/powerpoint/2010/main" val="32762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945047E-308A-48E9-BD00-339B933CFEB7}"/>
              </a:ext>
            </a:extLst>
          </p:cNvPr>
          <p:cNvPicPr>
            <a:picLocks noChangeAspect="1"/>
          </p:cNvPicPr>
          <p:nvPr/>
        </p:nvPicPr>
        <p:blipFill>
          <a:blip r:embed="rId3"/>
          <a:stretch>
            <a:fillRect/>
          </a:stretch>
        </p:blipFill>
        <p:spPr>
          <a:xfrm>
            <a:off x="0" y="82554"/>
            <a:ext cx="12192000" cy="6692892"/>
          </a:xfrm>
          <a:prstGeom prst="rect">
            <a:avLst/>
          </a:prstGeom>
        </p:spPr>
      </p:pic>
    </p:spTree>
    <p:extLst>
      <p:ext uri="{BB962C8B-B14F-4D97-AF65-F5344CB8AC3E}">
        <p14:creationId xmlns:p14="http://schemas.microsoft.com/office/powerpoint/2010/main" val="185335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E47C409F-975F-4BB1-80AF-D24941F0803B}"/>
              </a:ext>
            </a:extLst>
          </p:cNvPr>
          <p:cNvPicPr>
            <a:picLocks noChangeAspect="1"/>
          </p:cNvPicPr>
          <p:nvPr/>
        </p:nvPicPr>
        <p:blipFill>
          <a:blip r:embed="rId2"/>
          <a:stretch>
            <a:fillRect/>
          </a:stretch>
        </p:blipFill>
        <p:spPr>
          <a:xfrm>
            <a:off x="0" y="1362150"/>
            <a:ext cx="12192000" cy="4133699"/>
          </a:xfrm>
          <a:prstGeom prst="rect">
            <a:avLst/>
          </a:prstGeom>
        </p:spPr>
      </p:pic>
    </p:spTree>
    <p:extLst>
      <p:ext uri="{BB962C8B-B14F-4D97-AF65-F5344CB8AC3E}">
        <p14:creationId xmlns:p14="http://schemas.microsoft.com/office/powerpoint/2010/main" val="268149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4026</TotalTime>
  <Words>1010</Words>
  <Application>Microsoft Office PowerPoint</Application>
  <PresentationFormat>Widescreen</PresentationFormat>
  <Paragraphs>264</Paragraphs>
  <Slides>46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Segoe UI</vt:lpstr>
      <vt:lpstr>Segoe UI Light</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Rogeross Beraña</dc:creator>
  <cp:lastModifiedBy>Rogeross Beraña</cp:lastModifiedBy>
  <cp:revision>133</cp:revision>
  <dcterms:created xsi:type="dcterms:W3CDTF">2017-07-13T07:16:08Z</dcterms:created>
  <dcterms:modified xsi:type="dcterms:W3CDTF">2017-09-06T14:42:11Z</dcterms:modified>
</cp:coreProperties>
</file>